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301" r:id="rId4"/>
    <p:sldId id="302" r:id="rId5"/>
    <p:sldId id="303" r:id="rId6"/>
    <p:sldId id="257" r:id="rId7"/>
    <p:sldId id="258" r:id="rId8"/>
    <p:sldId id="284" r:id="rId9"/>
    <p:sldId id="283" r:id="rId10"/>
    <p:sldId id="286" r:id="rId11"/>
    <p:sldId id="287" r:id="rId12"/>
    <p:sldId id="285" r:id="rId13"/>
    <p:sldId id="261" r:id="rId14"/>
    <p:sldId id="268" r:id="rId15"/>
    <p:sldId id="269" r:id="rId16"/>
    <p:sldId id="270" r:id="rId17"/>
    <p:sldId id="279" r:id="rId18"/>
    <p:sldId id="271" r:id="rId19"/>
    <p:sldId id="272" r:id="rId20"/>
    <p:sldId id="273" r:id="rId21"/>
    <p:sldId id="274" r:id="rId22"/>
    <p:sldId id="280" r:id="rId23"/>
    <p:sldId id="275" r:id="rId24"/>
    <p:sldId id="259" r:id="rId25"/>
    <p:sldId id="276" r:id="rId26"/>
    <p:sldId id="260" r:id="rId27"/>
    <p:sldId id="277" r:id="rId28"/>
    <p:sldId id="278" r:id="rId29"/>
    <p:sldId id="264" r:id="rId30"/>
    <p:sldId id="266" r:id="rId31"/>
    <p:sldId id="265" r:id="rId32"/>
  </p:sldIdLst>
  <p:sldSz cx="12192000" cy="6858000"/>
  <p:notesSz cx="6858000" cy="9144000"/>
  <p:embeddedFontLst>
    <p:embeddedFont>
      <p:font typeface="Segoe UI Black" panose="020B0A02040204020203" pitchFamily="34" charset="0"/>
      <p:bold r:id="rId33"/>
      <p:boldItalic r:id="rId34"/>
    </p:embeddedFont>
    <p:embeddedFont>
      <p:font typeface="Segoe UI Light" panose="020B0502040204020203" pitchFamily="34" charset="0"/>
      <p:regular r:id="rId35"/>
      <p:italic r:id="rId36"/>
    </p:embeddedFont>
    <p:embeddedFont>
      <p:font typeface="OCR A Std" panose="020F0609000104060307" pitchFamily="49" charset="0"/>
      <p:regular r:id="rId37"/>
    </p:embeddedFont>
    <p:embeddedFont>
      <p:font typeface="Cambria Math" panose="02040503050406030204" pitchFamily="18" charset="0"/>
      <p:regular r:id="rId38"/>
    </p:embeddedFont>
    <p:embeddedFont>
      <p:font typeface="Segoe UI" panose="020B0502040204020203"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B8D432"/>
    <a:srgbClr val="889B34"/>
    <a:srgbClr val="0078D7"/>
    <a:srgbClr val="1E1E1E"/>
    <a:srgbClr val="3E3E3E"/>
    <a:srgbClr val="7AC3E1"/>
    <a:srgbClr val="58B4D9"/>
    <a:srgbClr val="3999C6"/>
    <a:srgbClr val="FBD2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8" autoAdjust="0"/>
    <p:restoredTop sz="94660"/>
  </p:normalViewPr>
  <p:slideViewPr>
    <p:cSldViewPr snapToGrid="0">
      <p:cViewPr>
        <p:scale>
          <a:sx n="66" d="100"/>
          <a:sy n="66" d="100"/>
        </p:scale>
        <p:origin x="-29" y="4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a:t>
            </a:r>
            <a:r>
              <a:rPr lang="en-US" cap="small" dirty="0" err="1"/>
              <a:t>o</a:t>
            </a:r>
            <a:r>
              <a:rPr lang="en-US" dirty="0" err="1"/>
              <a:t>T</a:t>
            </a:r>
            <a:r>
              <a:rPr lang="en-US" dirty="0"/>
              <a:t> Template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137" name="Event Hubs Icon"/>
          <p:cNvSpPr>
            <a:spLocks noChangeAspect="1"/>
          </p:cNvSpPr>
          <p:nvPr/>
        </p:nvSpPr>
        <p:spPr bwMode="auto">
          <a:xfrm>
            <a:off x="4933949" y="1889125"/>
            <a:ext cx="666750" cy="684213"/>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Stream Analytics Icon"/>
          <p:cNvSpPr>
            <a:spLocks noChangeAspect="1"/>
          </p:cNvSpPr>
          <p:nvPr/>
        </p:nvSpPr>
        <p:spPr bwMode="auto">
          <a:xfrm>
            <a:off x="6222999" y="1892300"/>
            <a:ext cx="884238" cy="681038"/>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SQL Database Icon"/>
          <p:cNvGrpSpPr>
            <a:grpSpLocks noChangeAspect="1"/>
          </p:cNvGrpSpPr>
          <p:nvPr/>
        </p:nvGrpSpPr>
        <p:grpSpPr>
          <a:xfrm>
            <a:off x="1389063" y="3136900"/>
            <a:ext cx="471488" cy="625475"/>
            <a:chOff x="1389063" y="3136900"/>
            <a:chExt cx="471488" cy="625475"/>
          </a:xfrm>
        </p:grpSpPr>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Storage Account Icon"/>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Web App Icon"/>
          <p:cNvGrpSpPr>
            <a:grpSpLocks noChangeAspect="1"/>
          </p:cNvGrpSpPr>
          <p:nvPr/>
        </p:nvGrpSpPr>
        <p:grpSpPr>
          <a:xfrm>
            <a:off x="2636838" y="1957388"/>
            <a:ext cx="698500" cy="615950"/>
            <a:chOff x="2636838" y="1957388"/>
            <a:chExt cx="698500" cy="615950"/>
          </a:xfrm>
        </p:grpSpPr>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Rectangle 23"/>
          <p:cNvSpPr>
            <a:spLocks noChangeArrowheads="1"/>
          </p:cNvSpPr>
          <p:nvPr/>
        </p:nvSpPr>
        <p:spPr bwMode="auto">
          <a:xfrm>
            <a:off x="7536166" y="3935184"/>
            <a:ext cx="758221" cy="2308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IoT Hubs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9" name="IoT Hub Icon"/>
          <p:cNvSpPr>
            <a:spLocks noChangeAspect="1"/>
          </p:cNvSpPr>
          <p:nvPr/>
        </p:nvSpPr>
        <p:spPr>
          <a:xfrm>
            <a:off x="7582695" y="3253651"/>
            <a:ext cx="665163" cy="66791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Azure Function Icon"/>
          <p:cNvGrpSpPr>
            <a:grpSpLocks noChangeAspect="1"/>
          </p:cNvGrpSpPr>
          <p:nvPr/>
        </p:nvGrpSpPr>
        <p:grpSpPr>
          <a:xfrm>
            <a:off x="8673338" y="3299177"/>
            <a:ext cx="667512" cy="576858"/>
            <a:chOff x="4808786" y="1695451"/>
            <a:chExt cx="3207364" cy="2771775"/>
          </a:xfrm>
        </p:grpSpPr>
        <p:sp>
          <p:nvSpPr>
            <p:cNvPr id="131" name="Freeform: Shape 130"/>
            <p:cNvSpPr/>
            <p:nvPr/>
          </p:nvSpPr>
          <p:spPr>
            <a:xfrm>
              <a:off x="5672136" y="1695451"/>
              <a:ext cx="1533525" cy="2771775"/>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5881179" y="1708151"/>
              <a:ext cx="1311781" cy="2700555"/>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5684835" y="1708151"/>
              <a:ext cx="1092203" cy="2705295"/>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3"/>
            <p:cNvSpPr/>
            <p:nvPr/>
          </p:nvSpPr>
          <p:spPr>
            <a:xfrm flipH="1">
              <a:off x="4808786" y="2072450"/>
              <a:ext cx="3207364" cy="1836384"/>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Freeform 123"/>
          <p:cNvSpPr>
            <a:spLocks noChangeAspect="1"/>
          </p:cNvSpPr>
          <p:nvPr/>
        </p:nvSpPr>
        <p:spPr bwMode="auto">
          <a:xfrm>
            <a:off x="7476476" y="4770178"/>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296508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3199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Rounded Corners 16"/>
          <p:cNvSpPr/>
          <p:nvPr/>
        </p:nvSpPr>
        <p:spPr>
          <a:xfrm>
            <a:off x="4069552" y="818332"/>
            <a:ext cx="7951871" cy="5888423"/>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7" name="TextBox 436"/>
          <p:cNvSpPr txBox="1"/>
          <p:nvPr/>
        </p:nvSpPr>
        <p:spPr>
          <a:xfrm>
            <a:off x="4646826" y="941818"/>
            <a:ext cx="1354312" cy="508849"/>
          </a:xfrm>
          <a:prstGeom prst="rect">
            <a:avLst/>
          </a:prstGeom>
          <a:noFill/>
        </p:spPr>
        <p:txBody>
          <a:bodyPr wrap="none" rtlCol="0">
            <a:spAutoFit/>
          </a:bodyPr>
          <a:lstStyle/>
          <a:p>
            <a:pPr algn="ctr"/>
            <a:r>
              <a:rPr lang="en-US" sz="1400" dirty="0"/>
              <a:t>Resource Group</a:t>
            </a:r>
            <a:br>
              <a:rPr lang="en-US" sz="1400" dirty="0"/>
            </a:br>
            <a:r>
              <a:rPr lang="en-US" sz="1400" b="1" i="1" dirty="0"/>
              <a:t>&lt;name&gt;</a:t>
            </a:r>
            <a:r>
              <a:rPr lang="en-US" sz="1400" b="1" dirty="0"/>
              <a:t>group</a:t>
            </a:r>
          </a:p>
        </p:txBody>
      </p:sp>
      <p:grpSp>
        <p:nvGrpSpPr>
          <p:cNvPr id="3" name="Group 2"/>
          <p:cNvGrpSpPr/>
          <p:nvPr/>
        </p:nvGrpSpPr>
        <p:grpSpPr>
          <a:xfrm rot="16200000">
            <a:off x="1759762" y="2699926"/>
            <a:ext cx="514442" cy="2201743"/>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p:cNvGrpSpPr/>
          <p:nvPr/>
        </p:nvGrpSpPr>
        <p:grpSpPr>
          <a:xfrm>
            <a:off x="909841" y="2474381"/>
            <a:ext cx="2140075" cy="800969"/>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p:cNvSpPr txBox="1"/>
            <p:nvPr/>
          </p:nvSpPr>
          <p:spPr>
            <a:xfrm>
              <a:off x="3925979" y="3538135"/>
              <a:ext cx="2191445" cy="523220"/>
            </a:xfrm>
            <a:prstGeom prst="rect">
              <a:avLst/>
            </a:prstGeom>
            <a:noFill/>
          </p:spPr>
          <p:txBody>
            <a:bodyPr wrap="square" rtlCol="0">
              <a:spAutoFit/>
            </a:bodyPr>
            <a:lstStyle/>
            <a:p>
              <a:pPr algn="ctr"/>
              <a:r>
                <a:rPr lang="en-US" sz="1400" dirty="0">
                  <a:solidFill>
                    <a:srgbClr val="121212"/>
                  </a:solidFill>
                  <a:latin typeface="OCR A Std" panose="020F0609000104060307" pitchFamily="49" charset="0"/>
                </a:rPr>
                <a:t>Router w/ </a:t>
              </a:r>
              <a:br>
                <a:rPr lang="en-US" sz="1400" dirty="0">
                  <a:solidFill>
                    <a:srgbClr val="121212"/>
                  </a:solidFill>
                  <a:latin typeface="OCR A Std" panose="020F0609000104060307" pitchFamily="49" charset="0"/>
                </a:rPr>
              </a:br>
              <a:r>
                <a:rPr lang="en-US" sz="1400" dirty="0">
                  <a:solidFill>
                    <a:srgbClr val="121212"/>
                  </a:solidFill>
                  <a:latin typeface="OCR A Std" panose="020F0609000104060307" pitchFamily="49" charset="0"/>
                </a:rPr>
                <a:t>Internet Access</a:t>
              </a:r>
            </a:p>
          </p:txBody>
        </p:sp>
      </p:grpSp>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p:cNvGrpSpPr>
            <a:grpSpLocks noChangeAspect="1"/>
          </p:cNvGrpSpPr>
          <p:nvPr/>
        </p:nvGrpSpPr>
        <p:grpSpPr>
          <a:xfrm>
            <a:off x="139431" y="5478699"/>
            <a:ext cx="441165" cy="357597"/>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p:cNvGrpSpPr/>
          <p:nvPr/>
        </p:nvGrpSpPr>
        <p:grpSpPr>
          <a:xfrm>
            <a:off x="1828535" y="5817731"/>
            <a:ext cx="1523846" cy="793930"/>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rot="16200000">
            <a:off x="1510648" y="4503769"/>
            <a:ext cx="934354" cy="1265034"/>
            <a:chOff x="110686" y="4146402"/>
            <a:chExt cx="920359" cy="1246086"/>
          </a:xfrm>
        </p:grpSpPr>
        <p:pic>
          <p:nvPicPr>
            <p:cNvPr id="54" name="Picture 2"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rot="5400000">
              <a:off x="-35521" y="4325922"/>
              <a:ext cx="1246086" cy="88704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a:grpSpLocks noChangeAspect="1"/>
            </p:cNvGrpSpPr>
            <p:nvPr/>
          </p:nvGrpSpPr>
          <p:grpSpPr>
            <a:xfrm rot="5400000">
              <a:off x="-9573" y="4351575"/>
              <a:ext cx="1160252" cy="919734"/>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7" name="Group 236"/>
          <p:cNvGrpSpPr/>
          <p:nvPr/>
        </p:nvGrpSpPr>
        <p:grpSpPr>
          <a:xfrm>
            <a:off x="777773" y="5272530"/>
            <a:ext cx="819146" cy="59878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4" name="Group 153"/>
          <p:cNvGrpSpPr/>
          <p:nvPr/>
        </p:nvGrpSpPr>
        <p:grpSpPr>
          <a:xfrm rot="16200000">
            <a:off x="635796" y="5767020"/>
            <a:ext cx="444565" cy="360352"/>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276419" y="5076013"/>
            <a:ext cx="1320500" cy="514289"/>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 name="Group 201"/>
          <p:cNvGrpSpPr>
            <a:grpSpLocks noChangeAspect="1"/>
          </p:cNvGrpSpPr>
          <p:nvPr/>
        </p:nvGrpSpPr>
        <p:grpSpPr>
          <a:xfrm rot="16200000">
            <a:off x="2958200" y="4264451"/>
            <a:ext cx="441166" cy="357597"/>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669920" y="851827"/>
            <a:ext cx="0" cy="58549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6" name="Freeform: Shape 305"/>
          <p:cNvSpPr/>
          <p:nvPr/>
        </p:nvSpPr>
        <p:spPr>
          <a:xfrm>
            <a:off x="1146815" y="851827"/>
            <a:ext cx="1722781" cy="124616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SS Icon"/>
          <p:cNvSpPr>
            <a:spLocks noChangeAspect="1"/>
          </p:cNvSpPr>
          <p:nvPr/>
        </p:nvSpPr>
        <p:spPr>
          <a:xfrm rot="8100000" flipH="1">
            <a:off x="1790175" y="2256073"/>
            <a:ext cx="433705" cy="435749"/>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1212"/>
              </a:solidFill>
            </a:endParaRPr>
          </a:p>
        </p:txBody>
      </p:sp>
      <p:grpSp>
        <p:nvGrpSpPr>
          <p:cNvPr id="239" name="Group 238"/>
          <p:cNvGrpSpPr/>
          <p:nvPr/>
        </p:nvGrpSpPr>
        <p:grpSpPr>
          <a:xfrm>
            <a:off x="1913538" y="4368013"/>
            <a:ext cx="1197027" cy="557262"/>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7" name="Group 396"/>
          <p:cNvGrpSpPr>
            <a:grpSpLocks noChangeAspect="1"/>
          </p:cNvGrpSpPr>
          <p:nvPr/>
        </p:nvGrpSpPr>
        <p:grpSpPr>
          <a:xfrm>
            <a:off x="1554319" y="5243686"/>
            <a:ext cx="1801094" cy="1307248"/>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0" name="Rectangle: Rounded Corners 359"/>
          <p:cNvSpPr/>
          <p:nvPr/>
        </p:nvSpPr>
        <p:spPr>
          <a:xfrm>
            <a:off x="4398897" y="1853099"/>
            <a:ext cx="709974" cy="471838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5" name="TextBox 374"/>
          <p:cNvSpPr txBox="1"/>
          <p:nvPr/>
        </p:nvSpPr>
        <p:spPr>
          <a:xfrm rot="5400000">
            <a:off x="4251738" y="2528127"/>
            <a:ext cx="1004292" cy="508849"/>
          </a:xfrm>
          <a:prstGeom prst="rect">
            <a:avLst/>
          </a:prstGeom>
          <a:noFill/>
        </p:spPr>
        <p:txBody>
          <a:bodyPr wrap="none" rtlCol="0">
            <a:spAutoFit/>
          </a:bodyPr>
          <a:lstStyle/>
          <a:p>
            <a:r>
              <a:rPr lang="en-US" sz="1400" dirty="0"/>
              <a:t>IoT Hub</a:t>
            </a:r>
            <a:br>
              <a:rPr lang="en-US" sz="1400" dirty="0"/>
            </a:br>
            <a:r>
              <a:rPr lang="en-US" sz="1400" b="1" i="1" dirty="0"/>
              <a:t>&lt;name&gt;</a:t>
            </a:r>
            <a:r>
              <a:rPr lang="en-US" sz="1400" b="1" dirty="0" err="1"/>
              <a:t>iot</a:t>
            </a:r>
            <a:endParaRPr lang="en-US" sz="1400" b="1" dirty="0"/>
          </a:p>
        </p:txBody>
      </p:sp>
      <p:sp>
        <p:nvSpPr>
          <p:cNvPr id="376" name="Rectangle: Rounded Corners 375"/>
          <p:cNvSpPr/>
          <p:nvPr/>
        </p:nvSpPr>
        <p:spPr>
          <a:xfrm>
            <a:off x="5230204" y="2648448"/>
            <a:ext cx="709974" cy="352858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0" name="Rectangle: Rounded Corners 329"/>
          <p:cNvSpPr/>
          <p:nvPr/>
        </p:nvSpPr>
        <p:spPr>
          <a:xfrm>
            <a:off x="6062683" y="2123296"/>
            <a:ext cx="1395196" cy="2270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1" name="Freeform: Shape 330"/>
          <p:cNvSpPr/>
          <p:nvPr/>
        </p:nvSpPr>
        <p:spPr>
          <a:xfrm>
            <a:off x="6062677" y="2119381"/>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TextBox 331"/>
          <p:cNvSpPr txBox="1"/>
          <p:nvPr/>
        </p:nvSpPr>
        <p:spPr>
          <a:xfrm rot="5400000">
            <a:off x="6678310" y="2799179"/>
            <a:ext cx="1050288" cy="523220"/>
          </a:xfrm>
          <a:prstGeom prst="rect">
            <a:avLst/>
          </a:prstGeom>
          <a:noFill/>
        </p:spPr>
        <p:txBody>
          <a:bodyPr wrap="none" rtlCol="0">
            <a:spAutoFit/>
          </a:bodyPr>
          <a:lstStyle/>
          <a:p>
            <a:r>
              <a:rPr lang="en-US" sz="1400" dirty="0"/>
              <a:t>SQL Server</a:t>
            </a:r>
          </a:p>
          <a:p>
            <a:r>
              <a:rPr lang="en-US" sz="1400" b="1" i="1" dirty="0"/>
              <a:t>&lt;name&gt;</a:t>
            </a:r>
            <a:r>
              <a:rPr lang="en-US" sz="1400" b="1" dirty="0" err="1"/>
              <a:t>sql</a:t>
            </a:r>
            <a:endParaRPr lang="en-US" sz="1400" b="1" dirty="0"/>
          </a:p>
        </p:txBody>
      </p:sp>
      <p:sp>
        <p:nvSpPr>
          <p:cNvPr id="377" name="TextBox 376"/>
          <p:cNvSpPr txBox="1"/>
          <p:nvPr/>
        </p:nvSpPr>
        <p:spPr>
          <a:xfrm rot="5400000">
            <a:off x="4897715" y="3504339"/>
            <a:ext cx="1374953" cy="508849"/>
          </a:xfrm>
          <a:prstGeom prst="rect">
            <a:avLst/>
          </a:prstGeom>
          <a:noFill/>
        </p:spPr>
        <p:txBody>
          <a:bodyPr wrap="none" rtlCol="0">
            <a:spAutoFit/>
          </a:bodyPr>
          <a:lstStyle/>
          <a:p>
            <a:r>
              <a:rPr lang="en-US" sz="1400" dirty="0"/>
              <a:t>Stream Analytics</a:t>
            </a:r>
          </a:p>
          <a:p>
            <a:r>
              <a:rPr lang="en-US" sz="1400" b="1" i="1" dirty="0"/>
              <a:t>&lt;name&gt;</a:t>
            </a:r>
            <a:r>
              <a:rPr lang="en-US" sz="1400" b="1" dirty="0"/>
              <a:t>job</a:t>
            </a:r>
          </a:p>
        </p:txBody>
      </p:sp>
      <p:sp>
        <p:nvSpPr>
          <p:cNvPr id="378" name="Rectangle: Rounded Corners 377"/>
          <p:cNvSpPr/>
          <p:nvPr/>
        </p:nvSpPr>
        <p:spPr>
          <a:xfrm>
            <a:off x="6167493" y="2594969"/>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9" name="TextBox 378"/>
          <p:cNvSpPr txBox="1"/>
          <p:nvPr/>
        </p:nvSpPr>
        <p:spPr>
          <a:xfrm rot="5400000">
            <a:off x="6014877" y="3270226"/>
            <a:ext cx="1015204" cy="508849"/>
          </a:xfrm>
          <a:prstGeom prst="rect">
            <a:avLst/>
          </a:prstGeom>
          <a:noFill/>
        </p:spPr>
        <p:txBody>
          <a:bodyPr wrap="none" rtlCol="0">
            <a:spAutoFit/>
          </a:bodyPr>
          <a:lstStyle/>
          <a:p>
            <a:r>
              <a:rPr lang="en-US" sz="1400" dirty="0"/>
              <a:t>SQL Db</a:t>
            </a:r>
          </a:p>
          <a:p>
            <a:r>
              <a:rPr lang="en-US" sz="1400" b="1" i="1" dirty="0"/>
              <a:t>&lt;name&gt;</a:t>
            </a:r>
            <a:r>
              <a:rPr lang="en-US" sz="1400" b="1" dirty="0" err="1"/>
              <a:t>db</a:t>
            </a:r>
            <a:endParaRPr lang="en-US" sz="1400" b="1" i="1" dirty="0"/>
          </a:p>
        </p:txBody>
      </p:sp>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1" name="TextBox 380"/>
          <p:cNvSpPr txBox="1"/>
          <p:nvPr/>
        </p:nvSpPr>
        <p:spPr>
          <a:xfrm rot="5400000">
            <a:off x="5895256" y="5285244"/>
            <a:ext cx="1248932" cy="523220"/>
          </a:xfrm>
          <a:prstGeom prst="rect">
            <a:avLst/>
          </a:prstGeom>
          <a:noFill/>
        </p:spPr>
        <p:txBody>
          <a:bodyPr wrap="none" rtlCol="0">
            <a:spAutoFit/>
          </a:bodyPr>
          <a:lstStyle/>
          <a:p>
            <a:r>
              <a:rPr lang="en-US" sz="1400" dirty="0"/>
              <a:t>Event Hub</a:t>
            </a:r>
            <a:br>
              <a:rPr lang="en-US" sz="1400" dirty="0"/>
            </a:br>
            <a:r>
              <a:rPr lang="en-US" sz="1400" b="1" i="1" dirty="0"/>
              <a:t>&lt;name&gt;</a:t>
            </a:r>
            <a:r>
              <a:rPr lang="en-US" sz="1400" b="1" dirty="0"/>
              <a:t>alerts</a:t>
            </a:r>
            <a:endParaRPr lang="en-US" sz="1400" dirty="0"/>
          </a:p>
        </p:txBody>
      </p:sp>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3" name="TextBox 382"/>
          <p:cNvSpPr txBox="1"/>
          <p:nvPr/>
        </p:nvSpPr>
        <p:spPr>
          <a:xfrm rot="5400000">
            <a:off x="7544979" y="2177598"/>
            <a:ext cx="1124332" cy="508849"/>
          </a:xfrm>
          <a:prstGeom prst="rect">
            <a:avLst/>
          </a:prstGeom>
          <a:noFill/>
        </p:spPr>
        <p:txBody>
          <a:bodyPr wrap="none" rtlCol="0">
            <a:spAutoFit/>
          </a:bodyPr>
          <a:lstStyle/>
          <a:p>
            <a:r>
              <a:rPr lang="en-US" sz="1400" dirty="0"/>
              <a:t>Web App</a:t>
            </a:r>
            <a:br>
              <a:rPr lang="en-US" sz="1400" dirty="0"/>
            </a:br>
            <a:r>
              <a:rPr lang="en-US" sz="1400" b="1" i="1" dirty="0"/>
              <a:t>&lt;name&gt;</a:t>
            </a:r>
            <a:r>
              <a:rPr lang="en-US" sz="1400" b="1" dirty="0"/>
              <a:t>web</a:t>
            </a:r>
            <a:endParaRPr lang="en-US" sz="1400" dirty="0"/>
          </a:p>
        </p:txBody>
      </p:sp>
      <p:sp>
        <p:nvSpPr>
          <p:cNvPr id="467" name="TextBox 466"/>
          <p:cNvSpPr txBox="1"/>
          <p:nvPr/>
        </p:nvSpPr>
        <p:spPr>
          <a:xfrm rot="5400000">
            <a:off x="8399781" y="1792311"/>
            <a:ext cx="1418729" cy="508849"/>
          </a:xfrm>
          <a:prstGeom prst="rect">
            <a:avLst/>
          </a:prstGeom>
          <a:noFill/>
        </p:spPr>
        <p:txBody>
          <a:bodyPr wrap="none" rtlCol="0">
            <a:spAutoFit/>
          </a:bodyPr>
          <a:lstStyle/>
          <a:p>
            <a:r>
              <a:rPr lang="en-US" sz="1400" dirty="0"/>
              <a:t>App Service Plan</a:t>
            </a:r>
            <a:br>
              <a:rPr lang="en-US" sz="1400" dirty="0"/>
            </a:br>
            <a:r>
              <a:rPr lang="en-US" sz="1400" b="1" i="1" dirty="0"/>
              <a:t>&lt;name&gt;</a:t>
            </a:r>
            <a:r>
              <a:rPr lang="en-US" sz="1400" b="1" dirty="0"/>
              <a:t>plan</a:t>
            </a:r>
            <a:endParaRPr lang="en-US" sz="1400" dirty="0"/>
          </a:p>
        </p:txBody>
      </p:sp>
      <p:sp>
        <p:nvSpPr>
          <p:cNvPr id="384" name="Rectangle: Rounded Corners 383"/>
          <p:cNvSpPr/>
          <p:nvPr/>
        </p:nvSpPr>
        <p:spPr>
          <a:xfrm>
            <a:off x="7752159" y="4093476"/>
            <a:ext cx="1395196" cy="2361350"/>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1" name="Rectangle: Rounded Corners 440"/>
          <p:cNvSpPr/>
          <p:nvPr/>
        </p:nvSpPr>
        <p:spPr>
          <a:xfrm>
            <a:off x="9478278" y="907739"/>
            <a:ext cx="2231350"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Freeform: Shape 462"/>
          <p:cNvSpPr/>
          <p:nvPr/>
        </p:nvSpPr>
        <p:spPr>
          <a:xfrm>
            <a:off x="7752153" y="4089561"/>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Freeform: Shape 463"/>
          <p:cNvSpPr/>
          <p:nvPr/>
        </p:nvSpPr>
        <p:spPr>
          <a:xfrm>
            <a:off x="7557110" y="910513"/>
            <a:ext cx="1805215"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Freeform: Shape 469"/>
          <p:cNvSpPr/>
          <p:nvPr/>
        </p:nvSpPr>
        <p:spPr>
          <a:xfrm>
            <a:off x="9477615" y="910513"/>
            <a:ext cx="2232013"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p:cNvSpPr txBox="1"/>
          <p:nvPr/>
        </p:nvSpPr>
        <p:spPr>
          <a:xfrm rot="5400000">
            <a:off x="8153041" y="4998422"/>
            <a:ext cx="1479778" cy="508849"/>
          </a:xfrm>
          <a:prstGeom prst="rect">
            <a:avLst/>
          </a:prstGeom>
          <a:noFill/>
        </p:spPr>
        <p:txBody>
          <a:bodyPr wrap="none" rtlCol="0">
            <a:spAutoFit/>
          </a:bodyPr>
          <a:lstStyle/>
          <a:p>
            <a:r>
              <a:rPr lang="en-US" sz="1400" dirty="0"/>
              <a:t>Function App</a:t>
            </a:r>
          </a:p>
          <a:p>
            <a:r>
              <a:rPr lang="en-US" sz="1400" b="1" i="1" dirty="0"/>
              <a:t>&lt;name&gt;</a:t>
            </a:r>
            <a:r>
              <a:rPr lang="en-US" sz="1400" b="1" dirty="0"/>
              <a:t>functions</a:t>
            </a:r>
          </a:p>
        </p:txBody>
      </p:sp>
      <p:sp>
        <p:nvSpPr>
          <p:cNvPr id="394" name="TextBox 393"/>
          <p:cNvSpPr txBox="1"/>
          <p:nvPr/>
        </p:nvSpPr>
        <p:spPr>
          <a:xfrm rot="5400000">
            <a:off x="9791382" y="2743678"/>
            <a:ext cx="3327642" cy="523220"/>
          </a:xfrm>
          <a:prstGeom prst="rect">
            <a:avLst/>
          </a:prstGeom>
          <a:noFill/>
        </p:spPr>
        <p:txBody>
          <a:bodyPr wrap="none" rtlCol="0">
            <a:spAutoFit/>
          </a:bodyPr>
          <a:lstStyle/>
          <a:p>
            <a:r>
              <a:rPr lang="en-US" sz="1400" dirty="0" err="1"/>
              <a:t>PowerBI</a:t>
            </a:r>
            <a:r>
              <a:rPr lang="en-US" sz="1400" dirty="0"/>
              <a:t> Embedded Workspace Collection</a:t>
            </a:r>
            <a:br>
              <a:rPr lang="en-US" sz="1400" dirty="0"/>
            </a:br>
            <a:r>
              <a:rPr lang="en-US" sz="1400" b="1" i="1" dirty="0"/>
              <a:t>&lt;name&gt;</a:t>
            </a:r>
            <a:r>
              <a:rPr lang="en-US" sz="1400" b="1" dirty="0"/>
              <a:t>collection</a:t>
            </a:r>
            <a:endParaRPr lang="en-US" sz="1400" dirty="0"/>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335"/>
            <p:cNvSpPr/>
            <p:nvPr/>
          </p:nvSpPr>
          <p:spPr>
            <a:xfrm>
              <a:off x="4086225" y="1485900"/>
              <a:ext cx="2095500" cy="2539416"/>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Rounded Corners 470"/>
          <p:cNvSpPr/>
          <p:nvPr/>
        </p:nvSpPr>
        <p:spPr>
          <a:xfrm>
            <a:off x="7837174" y="4647045"/>
            <a:ext cx="709974" cy="171246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2" name="TextBox 471"/>
          <p:cNvSpPr txBox="1"/>
          <p:nvPr/>
        </p:nvSpPr>
        <p:spPr>
          <a:xfrm rot="5400000">
            <a:off x="7733192" y="5276056"/>
            <a:ext cx="922164" cy="508849"/>
          </a:xfrm>
          <a:prstGeom prst="rect">
            <a:avLst/>
          </a:prstGeom>
          <a:noFill/>
        </p:spPr>
        <p:txBody>
          <a:bodyPr wrap="none" rtlCol="0">
            <a:spAutoFit/>
          </a:bodyPr>
          <a:lstStyle/>
          <a:p>
            <a:r>
              <a:rPr lang="en-US" sz="1400" dirty="0"/>
              <a:t>Function</a:t>
            </a:r>
            <a:br>
              <a:rPr lang="en-US" sz="1400" dirty="0"/>
            </a:br>
            <a:r>
              <a:rPr lang="en-US" sz="1400" b="1" dirty="0" err="1"/>
              <a:t>TempAlert</a:t>
            </a:r>
            <a:endParaRPr lang="en-US" sz="1400" dirty="0"/>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2" name="Freeform: Shape 481"/>
          <p:cNvSpPr/>
          <p:nvPr/>
        </p:nvSpPr>
        <p:spPr>
          <a:xfrm>
            <a:off x="9653432" y="1426242"/>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TextBox 482"/>
          <p:cNvSpPr txBox="1"/>
          <p:nvPr/>
        </p:nvSpPr>
        <p:spPr>
          <a:xfrm rot="5400000">
            <a:off x="9562716" y="2825806"/>
            <a:ext cx="2462993" cy="508849"/>
          </a:xfrm>
          <a:prstGeom prst="rect">
            <a:avLst/>
          </a:prstGeom>
          <a:noFill/>
        </p:spPr>
        <p:txBody>
          <a:bodyPr wrap="none" rtlCol="0">
            <a:spAutoFit/>
          </a:bodyPr>
          <a:lstStyle/>
          <a:p>
            <a:r>
              <a:rPr lang="en-US" sz="1400" dirty="0" err="1"/>
              <a:t>PowerBI</a:t>
            </a:r>
            <a:r>
              <a:rPr lang="en-US" sz="1400" dirty="0"/>
              <a:t> Embedded Workspace</a:t>
            </a:r>
          </a:p>
          <a:p>
            <a:r>
              <a:rPr lang="en-US" sz="1400" b="1" i="1" dirty="0"/>
              <a:t>&lt;name&gt;</a:t>
            </a:r>
            <a:r>
              <a:rPr lang="en-US" sz="1400" b="1" dirty="0"/>
              <a:t>workspace</a:t>
            </a:r>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94" name="TextBox 493"/>
          <p:cNvSpPr txBox="1"/>
          <p:nvPr/>
        </p:nvSpPr>
        <p:spPr>
          <a:xfrm rot="5400000">
            <a:off x="9338891" y="2975324"/>
            <a:ext cx="1545380" cy="508849"/>
          </a:xfrm>
          <a:prstGeom prst="rect">
            <a:avLst/>
          </a:prstGeom>
          <a:noFill/>
        </p:spPr>
        <p:txBody>
          <a:bodyPr wrap="none" rtlCol="0">
            <a:spAutoFit/>
          </a:bodyPr>
          <a:lstStyle/>
          <a:p>
            <a:r>
              <a:rPr lang="en-US" sz="1400" dirty="0"/>
              <a:t>Report</a:t>
            </a:r>
            <a:br>
              <a:rPr lang="en-US" sz="1400" dirty="0"/>
            </a:br>
            <a:r>
              <a:rPr lang="en-US" sz="1400" b="1" dirty="0"/>
              <a:t>Temperature Chart</a:t>
            </a:r>
            <a:endParaRPr lang="en-US" sz="1400" dirty="0"/>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Arrow: Right 128"/>
          <p:cNvSpPr/>
          <p:nvPr/>
        </p:nvSpPr>
        <p:spPr>
          <a:xfrm>
            <a:off x="4969389" y="4089561"/>
            <a:ext cx="402711"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1" name="Arrow: Right 500"/>
          <p:cNvSpPr/>
          <p:nvPr/>
        </p:nvSpPr>
        <p:spPr>
          <a:xfrm>
            <a:off x="5875468" y="3485614"/>
            <a:ext cx="43505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INSERT</a:t>
            </a:r>
          </a:p>
        </p:txBody>
      </p:sp>
      <p:sp>
        <p:nvSpPr>
          <p:cNvPr id="502" name="Arrow: Right 501"/>
          <p:cNvSpPr/>
          <p:nvPr/>
        </p:nvSpPr>
        <p:spPr>
          <a:xfrm>
            <a:off x="5875468" y="5037700"/>
            <a:ext cx="43505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a:t>
            </a:r>
          </a:p>
        </p:txBody>
      </p:sp>
      <p:sp>
        <p:nvSpPr>
          <p:cNvPr id="503" name="Arrow: Right 502"/>
          <p:cNvSpPr/>
          <p:nvPr/>
        </p:nvSpPr>
        <p:spPr>
          <a:xfrm>
            <a:off x="6818130" y="3771746"/>
            <a:ext cx="308786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QUERY</a:t>
            </a:r>
          </a:p>
        </p:txBody>
      </p:sp>
      <p:sp>
        <p:nvSpPr>
          <p:cNvPr id="504" name="Arrow: Right 503"/>
          <p:cNvSpPr/>
          <p:nvPr/>
        </p:nvSpPr>
        <p:spPr>
          <a:xfrm>
            <a:off x="6818130" y="3481767"/>
            <a:ext cx="108361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5" name="Arrow: Right 504"/>
          <p:cNvSpPr/>
          <p:nvPr/>
        </p:nvSpPr>
        <p:spPr>
          <a:xfrm>
            <a:off x="6818130" y="5037701"/>
            <a:ext cx="1175250"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RECEIVE</a:t>
            </a:r>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30" name="Arrow: Left 129"/>
          <p:cNvSpPr/>
          <p:nvPr/>
        </p:nvSpPr>
        <p:spPr>
          <a:xfrm>
            <a:off x="8278011" y="3480964"/>
            <a:ext cx="157703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RENDER</a:t>
            </a:r>
          </a:p>
        </p:txBody>
      </p:sp>
      <p:sp>
        <p:nvSpPr>
          <p:cNvPr id="507" name="Arrow: Left 506"/>
          <p:cNvSpPr/>
          <p:nvPr/>
        </p:nvSpPr>
        <p:spPr>
          <a:xfrm>
            <a:off x="4969390" y="1902491"/>
            <a:ext cx="286778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 MESSAGES</a:t>
            </a:r>
          </a:p>
        </p:txBody>
      </p:sp>
      <p:sp>
        <p:nvSpPr>
          <p:cNvPr id="131" name="Arrow: Left-Right 130"/>
          <p:cNvSpPr/>
          <p:nvPr/>
        </p:nvSpPr>
        <p:spPr>
          <a:xfrm>
            <a:off x="2885143" y="1901318"/>
            <a:ext cx="1651120"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510" name="Arrow: Left-Right 509"/>
          <p:cNvSpPr/>
          <p:nvPr/>
        </p:nvSpPr>
        <p:spPr>
          <a:xfrm>
            <a:off x="2869595" y="1582751"/>
            <a:ext cx="5032153"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GET / POST</a:t>
            </a:r>
          </a:p>
        </p:txBody>
      </p:sp>
      <p:sp>
        <p:nvSpPr>
          <p:cNvPr id="511" name="Arrow: Left 510"/>
          <p:cNvSpPr/>
          <p:nvPr/>
        </p:nvSpPr>
        <p:spPr>
          <a:xfrm>
            <a:off x="4969389" y="6175953"/>
            <a:ext cx="299547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CLOUD-TO-DEVICE-MESSAGES</a:t>
            </a:r>
          </a:p>
        </p:txBody>
      </p:sp>
      <p:sp>
        <p:nvSpPr>
          <p:cNvPr id="512" name="Arrow: Left-Right 511"/>
          <p:cNvSpPr/>
          <p:nvPr/>
        </p:nvSpPr>
        <p:spPr>
          <a:xfrm>
            <a:off x="3117855" y="3678586"/>
            <a:ext cx="1438421"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15" name="TextBox 14"/>
          <p:cNvSpPr txBox="1"/>
          <p:nvPr/>
        </p:nvSpPr>
        <p:spPr>
          <a:xfrm>
            <a:off x="163085" y="125155"/>
            <a:ext cx="3743332" cy="523220"/>
          </a:xfrm>
          <a:prstGeom prst="rect">
            <a:avLst/>
          </a:prstGeom>
          <a:noFill/>
        </p:spPr>
        <p:txBody>
          <a:bodyPr wrap="none" rtlCol="0">
            <a:spAutoFit/>
          </a:bodyPr>
          <a:lstStyle/>
          <a:p>
            <a:r>
              <a:rPr lang="en-US" sz="2800" cap="all" dirty="0">
                <a:latin typeface="+mj-lt"/>
              </a:rPr>
              <a:t>Lab Architecture</a:t>
            </a:r>
          </a:p>
        </p:txBody>
      </p:sp>
      <p:sp>
        <p:nvSpPr>
          <p:cNvPr id="18" name="TextBox 17"/>
          <p:cNvSpPr txBox="1"/>
          <p:nvPr/>
        </p:nvSpPr>
        <p:spPr>
          <a:xfrm rot="16200000">
            <a:off x="2803844" y="2826982"/>
            <a:ext cx="1459117" cy="276999"/>
          </a:xfrm>
          <a:prstGeom prst="rect">
            <a:avLst/>
          </a:prstGeom>
          <a:noFill/>
        </p:spPr>
        <p:txBody>
          <a:bodyPr wrap="none" rtlCol="0">
            <a:spAutoFit/>
          </a:bodyPr>
          <a:lstStyle/>
          <a:p>
            <a:pPr algn="ctr"/>
            <a:r>
              <a:rPr lang="en-US" sz="1200" dirty="0"/>
              <a:t>LOCAL RESOURCES</a:t>
            </a:r>
          </a:p>
        </p:txBody>
      </p:sp>
      <p:sp>
        <p:nvSpPr>
          <p:cNvPr id="322" name="TextBox 321"/>
          <p:cNvSpPr txBox="1"/>
          <p:nvPr/>
        </p:nvSpPr>
        <p:spPr>
          <a:xfrm rot="5400000">
            <a:off x="3084449" y="2826982"/>
            <a:ext cx="1468992" cy="276999"/>
          </a:xfrm>
          <a:prstGeom prst="rect">
            <a:avLst/>
          </a:prstGeom>
          <a:noFill/>
        </p:spPr>
        <p:txBody>
          <a:bodyPr wrap="none" rtlCol="0">
            <a:spAutoFit/>
          </a:bodyPr>
          <a:lstStyle/>
          <a:p>
            <a:pPr algn="ctr"/>
            <a:r>
              <a:rPr lang="en-US" sz="1200" dirty="0"/>
              <a:t>AZURE RESOURCES</a:t>
            </a:r>
          </a:p>
        </p:txBody>
      </p:sp>
      <p:sp>
        <p:nvSpPr>
          <p:cNvPr id="19" name="TextBox 18"/>
          <p:cNvSpPr txBox="1"/>
          <p:nvPr/>
        </p:nvSpPr>
        <p:spPr>
          <a:xfrm>
            <a:off x="-27304" y="5825106"/>
            <a:ext cx="737702" cy="338554"/>
          </a:xfrm>
          <a:prstGeom prst="rect">
            <a:avLst/>
          </a:prstGeom>
          <a:noFill/>
        </p:spPr>
        <p:txBody>
          <a:bodyPr wrap="none" rtlCol="0">
            <a:spAutoFit/>
          </a:bodyPr>
          <a:lstStyle/>
          <a:p>
            <a:pPr algn="ctr"/>
            <a:r>
              <a:rPr lang="en-US" sz="800" dirty="0"/>
              <a:t>Temperature</a:t>
            </a:r>
            <a:br>
              <a:rPr lang="en-US" sz="800" dirty="0"/>
            </a:br>
            <a:r>
              <a:rPr lang="en-US" sz="800" dirty="0"/>
              <a:t>Sensor</a:t>
            </a:r>
          </a:p>
        </p:txBody>
      </p:sp>
      <p:sp>
        <p:nvSpPr>
          <p:cNvPr id="324" name="TextBox 323"/>
          <p:cNvSpPr txBox="1"/>
          <p:nvPr/>
        </p:nvSpPr>
        <p:spPr>
          <a:xfrm>
            <a:off x="616390" y="6209377"/>
            <a:ext cx="473206" cy="461665"/>
          </a:xfrm>
          <a:prstGeom prst="rect">
            <a:avLst/>
          </a:prstGeom>
          <a:noFill/>
        </p:spPr>
        <p:txBody>
          <a:bodyPr wrap="none" rtlCol="0">
            <a:spAutoFit/>
          </a:bodyPr>
          <a:lstStyle/>
          <a:p>
            <a:pPr algn="ctr"/>
            <a:r>
              <a:rPr lang="en-US" sz="800" dirty="0"/>
              <a:t>Rotary</a:t>
            </a:r>
            <a:br>
              <a:rPr lang="en-US" sz="800" dirty="0"/>
            </a:br>
            <a:r>
              <a:rPr lang="en-US" sz="800" dirty="0"/>
              <a:t>Angle</a:t>
            </a:r>
            <a:br>
              <a:rPr lang="en-US" sz="800" dirty="0"/>
            </a:br>
            <a:r>
              <a:rPr lang="en-US" sz="800" dirty="0"/>
              <a:t>Sensor</a:t>
            </a:r>
          </a:p>
        </p:txBody>
      </p:sp>
      <p:sp>
        <p:nvSpPr>
          <p:cNvPr id="325" name="TextBox 324"/>
          <p:cNvSpPr txBox="1"/>
          <p:nvPr/>
        </p:nvSpPr>
        <p:spPr>
          <a:xfrm>
            <a:off x="2922163" y="4691050"/>
            <a:ext cx="476413" cy="215444"/>
          </a:xfrm>
          <a:prstGeom prst="rect">
            <a:avLst/>
          </a:prstGeom>
          <a:noFill/>
        </p:spPr>
        <p:txBody>
          <a:bodyPr wrap="none" rtlCol="0">
            <a:spAutoFit/>
          </a:bodyPr>
          <a:lstStyle/>
          <a:p>
            <a:pPr algn="ctr"/>
            <a:r>
              <a:rPr lang="en-US" sz="800" dirty="0"/>
              <a:t>Buzzer</a:t>
            </a:r>
          </a:p>
        </p:txBody>
      </p:sp>
      <p:sp>
        <p:nvSpPr>
          <p:cNvPr id="326" name="TextBox 325"/>
          <p:cNvSpPr txBox="1"/>
          <p:nvPr/>
        </p:nvSpPr>
        <p:spPr>
          <a:xfrm>
            <a:off x="2112316" y="6590377"/>
            <a:ext cx="994183" cy="215444"/>
          </a:xfrm>
          <a:prstGeom prst="rect">
            <a:avLst/>
          </a:prstGeom>
          <a:noFill/>
        </p:spPr>
        <p:txBody>
          <a:bodyPr wrap="none" rtlCol="0">
            <a:spAutoFit/>
          </a:bodyPr>
          <a:lstStyle/>
          <a:p>
            <a:pPr algn="ctr"/>
            <a:r>
              <a:rPr lang="en-US" sz="800" dirty="0"/>
              <a:t>2 Row LCD Display</a:t>
            </a:r>
          </a:p>
        </p:txBody>
      </p:sp>
      <p:sp>
        <p:nvSpPr>
          <p:cNvPr id="327" name="TextBox 326"/>
          <p:cNvSpPr txBox="1"/>
          <p:nvPr/>
        </p:nvSpPr>
        <p:spPr>
          <a:xfrm>
            <a:off x="876413" y="4348305"/>
            <a:ext cx="1056700" cy="338554"/>
          </a:xfrm>
          <a:prstGeom prst="rect">
            <a:avLst/>
          </a:prstGeom>
          <a:noFill/>
        </p:spPr>
        <p:txBody>
          <a:bodyPr wrap="none" rtlCol="0">
            <a:spAutoFit/>
          </a:bodyPr>
          <a:lstStyle/>
          <a:p>
            <a:pPr algn="ctr"/>
            <a:r>
              <a:rPr lang="en-US" sz="800" dirty="0"/>
              <a:t>Arduino 101</a:t>
            </a:r>
            <a:br>
              <a:rPr lang="en-US" sz="800" dirty="0"/>
            </a:br>
            <a:r>
              <a:rPr lang="en-US" sz="800" dirty="0"/>
              <a:t>&amp; Grove Base Shield</a:t>
            </a:r>
          </a:p>
        </p:txBody>
      </p:sp>
      <p:sp>
        <p:nvSpPr>
          <p:cNvPr id="328" name="TextBox 327"/>
          <p:cNvSpPr txBox="1"/>
          <p:nvPr/>
        </p:nvSpPr>
        <p:spPr>
          <a:xfrm>
            <a:off x="1412637" y="4034292"/>
            <a:ext cx="1223413" cy="215444"/>
          </a:xfrm>
          <a:prstGeom prst="rect">
            <a:avLst/>
          </a:prstGeom>
          <a:noFill/>
        </p:spPr>
        <p:txBody>
          <a:bodyPr wrap="none" rtlCol="0">
            <a:spAutoFit/>
          </a:bodyPr>
          <a:lstStyle/>
          <a:p>
            <a:pPr algn="ctr"/>
            <a:r>
              <a:rPr lang="en-US" sz="800" dirty="0"/>
              <a:t>Intel NUC / IoT Gateway</a:t>
            </a:r>
          </a:p>
        </p:txBody>
      </p:sp>
      <p:sp>
        <p:nvSpPr>
          <p:cNvPr id="329" name="TextBox 328"/>
          <p:cNvSpPr txBox="1"/>
          <p:nvPr/>
        </p:nvSpPr>
        <p:spPr>
          <a:xfrm>
            <a:off x="1404944" y="1039791"/>
            <a:ext cx="1204177" cy="461665"/>
          </a:xfrm>
          <a:prstGeom prst="rect">
            <a:avLst/>
          </a:prstGeom>
          <a:noFill/>
        </p:spPr>
        <p:txBody>
          <a:bodyPr wrap="none" rtlCol="0">
            <a:spAutoFit/>
          </a:bodyPr>
          <a:lstStyle/>
          <a:p>
            <a:pPr algn="ctr"/>
            <a:r>
              <a:rPr lang="en-US" sz="800" dirty="0"/>
              <a:t>Development</a:t>
            </a:r>
            <a:br>
              <a:rPr lang="en-US" sz="800" dirty="0"/>
            </a:br>
            <a:r>
              <a:rPr lang="en-US" sz="800" dirty="0"/>
              <a:t>Workstation</a:t>
            </a:r>
            <a:br>
              <a:rPr lang="en-US" sz="800" dirty="0"/>
            </a:br>
            <a:r>
              <a:rPr lang="en-US" sz="800" dirty="0"/>
              <a:t>(Windows / </a:t>
            </a:r>
            <a:r>
              <a:rPr lang="en-US" sz="800" dirty="0" err="1"/>
              <a:t>OSx</a:t>
            </a:r>
            <a:r>
              <a:rPr lang="en-US" sz="800" dirty="0"/>
              <a:t> / Linux)</a:t>
            </a:r>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0729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Resource Group"/>
          <p:cNvGrpSpPr/>
          <p:nvPr/>
        </p:nvGrpSpPr>
        <p:grpSpPr>
          <a:xfrm>
            <a:off x="4069552" y="125156"/>
            <a:ext cx="7951871" cy="6581600"/>
            <a:chOff x="4069552" y="125156"/>
            <a:chExt cx="7951871" cy="6581600"/>
          </a:xfrm>
        </p:grpSpPr>
        <p:sp>
          <p:nvSpPr>
            <p:cNvPr id="17" name="Rectangle: Rounded Corners 16"/>
            <p:cNvSpPr/>
            <p:nvPr/>
          </p:nvSpPr>
          <p:spPr>
            <a:xfrm>
              <a:off x="4069552" y="125156"/>
              <a:ext cx="7951871" cy="6581600"/>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344298" y="235849"/>
              <a:ext cx="1656840" cy="508849"/>
              <a:chOff x="4344298" y="941818"/>
              <a:chExt cx="1656840" cy="508849"/>
            </a:xfrm>
          </p:grpSpPr>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7" name="TextBox 436"/>
              <p:cNvSpPr txBox="1"/>
              <p:nvPr/>
            </p:nvSpPr>
            <p:spPr>
              <a:xfrm>
                <a:off x="4646826" y="941818"/>
                <a:ext cx="1354312" cy="508849"/>
              </a:xfrm>
              <a:prstGeom prst="rect">
                <a:avLst/>
              </a:prstGeom>
              <a:noFill/>
            </p:spPr>
            <p:txBody>
              <a:bodyPr wrap="none" rtlCol="0">
                <a:spAutoFit/>
              </a:bodyPr>
              <a:lstStyle/>
              <a:p>
                <a:pPr algn="ctr"/>
                <a:r>
                  <a:rPr lang="en-US" sz="1400" dirty="0"/>
                  <a:t>Resource Group</a:t>
                </a:r>
                <a:br>
                  <a:rPr lang="en-US" sz="1400" dirty="0"/>
                </a:br>
                <a:r>
                  <a:rPr lang="en-US" sz="1400" b="1" i="1" dirty="0"/>
                  <a:t>&lt;name&gt;</a:t>
                </a:r>
                <a:r>
                  <a:rPr lang="en-US" sz="1400" b="1" dirty="0"/>
                  <a:t>group</a:t>
                </a:r>
              </a:p>
            </p:txBody>
          </p:sp>
        </p:grpSp>
      </p:grpSp>
      <p:grpSp>
        <p:nvGrpSpPr>
          <p:cNvPr id="94" name="Event Hub Namespace"/>
          <p:cNvGrpSpPr/>
          <p:nvPr/>
        </p:nvGrpSpPr>
        <p:grpSpPr>
          <a:xfrm>
            <a:off x="6056998" y="3691180"/>
            <a:ext cx="1402383" cy="2502116"/>
            <a:chOff x="6056998" y="3691180"/>
            <a:chExt cx="1402383" cy="2502116"/>
          </a:xfrm>
        </p:grpSpPr>
        <p:sp>
          <p:nvSpPr>
            <p:cNvPr id="362" name="Rectangle: Rounded Corners 361"/>
            <p:cNvSpPr/>
            <p:nvPr/>
          </p:nvSpPr>
          <p:spPr>
            <a:xfrm>
              <a:off x="6056998" y="3691180"/>
              <a:ext cx="1395196" cy="250211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5" name="TextBox 364"/>
            <p:cNvSpPr txBox="1"/>
            <p:nvPr/>
          </p:nvSpPr>
          <p:spPr>
            <a:xfrm rot="5400000">
              <a:off x="6248632" y="4798116"/>
              <a:ext cx="1898277" cy="523220"/>
            </a:xfrm>
            <a:prstGeom prst="rect">
              <a:avLst/>
            </a:prstGeom>
            <a:noFill/>
          </p:spPr>
          <p:txBody>
            <a:bodyPr wrap="none" rtlCol="0">
              <a:spAutoFit/>
            </a:bodyPr>
            <a:lstStyle/>
            <a:p>
              <a:r>
                <a:rPr lang="en-US" sz="1400" dirty="0"/>
                <a:t>Event Hub Namespace</a:t>
              </a:r>
            </a:p>
            <a:p>
              <a:r>
                <a:rPr lang="en-US" sz="1400" b="1" i="1" dirty="0"/>
                <a:t>&lt;name&gt;</a:t>
              </a:r>
              <a:r>
                <a:rPr lang="en-US" sz="1400" b="1" dirty="0"/>
                <a:t>ns</a:t>
              </a:r>
            </a:p>
          </p:txBody>
        </p:sp>
        <p:sp>
          <p:nvSpPr>
            <p:cNvPr id="368" name="Freeform: Shape 367"/>
            <p:cNvSpPr/>
            <p:nvPr/>
          </p:nvSpPr>
          <p:spPr>
            <a:xfrm>
              <a:off x="6057553" y="3691180"/>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5" name="Event Hubs Icon"/>
            <p:cNvSpPr>
              <a:spLocks noChangeAspect="1"/>
            </p:cNvSpPr>
            <p:nvPr/>
          </p:nvSpPr>
          <p:spPr bwMode="auto">
            <a:xfrm>
              <a:off x="7065955" y="3752417"/>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0" name="PowerBI Workspace Collection"/>
          <p:cNvGrpSpPr/>
          <p:nvPr/>
        </p:nvGrpSpPr>
        <p:grpSpPr>
          <a:xfrm>
            <a:off x="9477940" y="301091"/>
            <a:ext cx="2238873" cy="3857669"/>
            <a:chOff x="9477940" y="907739"/>
            <a:chExt cx="2238873" cy="3857669"/>
          </a:xfrm>
        </p:grpSpPr>
        <p:sp>
          <p:nvSpPr>
            <p:cNvPr id="441" name="Rectangle: Rounded Corners 440"/>
            <p:cNvSpPr/>
            <p:nvPr/>
          </p:nvSpPr>
          <p:spPr>
            <a:xfrm>
              <a:off x="9478278" y="907739"/>
              <a:ext cx="2231350" cy="3857669"/>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4" name="TextBox 393"/>
            <p:cNvSpPr txBox="1"/>
            <p:nvPr/>
          </p:nvSpPr>
          <p:spPr>
            <a:xfrm rot="5400000">
              <a:off x="9791382" y="2743678"/>
              <a:ext cx="3327642" cy="523220"/>
            </a:xfrm>
            <a:prstGeom prst="rect">
              <a:avLst/>
            </a:prstGeom>
            <a:noFill/>
          </p:spPr>
          <p:txBody>
            <a:bodyPr wrap="none" rtlCol="0">
              <a:spAutoFit/>
            </a:bodyPr>
            <a:lstStyle/>
            <a:p>
              <a:r>
                <a:rPr lang="en-US" sz="1400" dirty="0" err="1"/>
                <a:t>PowerBI</a:t>
              </a:r>
              <a:r>
                <a:rPr lang="en-US" sz="1400" dirty="0"/>
                <a:t> Embedded Workspace Collection</a:t>
              </a:r>
              <a:br>
                <a:rPr lang="en-US" sz="1400" dirty="0"/>
              </a:br>
              <a:r>
                <a:rPr lang="en-US" sz="1400" b="1" i="1" dirty="0"/>
                <a:t>&lt;name&gt;</a:t>
              </a:r>
              <a:r>
                <a:rPr lang="en-US" sz="1400" b="1" dirty="0"/>
                <a:t>collection</a:t>
              </a:r>
              <a:endParaRPr lang="en-US" sz="1400" dirty="0"/>
            </a:p>
          </p:txBody>
        </p:sp>
        <p:sp>
          <p:nvSpPr>
            <p:cNvPr id="358" name="Freeform: Shape 357"/>
            <p:cNvSpPr/>
            <p:nvPr/>
          </p:nvSpPr>
          <p:spPr>
            <a:xfrm>
              <a:off x="9477940" y="910513"/>
              <a:ext cx="2231350" cy="426857"/>
            </a:xfrm>
            <a:custGeom>
              <a:avLst/>
              <a:gdLst>
                <a:gd name="connsiteX0" fmla="*/ 113893 w 2231350"/>
                <a:gd name="connsiteY0" fmla="*/ 0 h 426857"/>
                <a:gd name="connsiteX1" fmla="*/ 2117457 w 2231350"/>
                <a:gd name="connsiteY1" fmla="*/ 0 h 426857"/>
                <a:gd name="connsiteX2" fmla="*/ 2153398 w 2231350"/>
                <a:gd name="connsiteY2" fmla="*/ 7256 h 426857"/>
                <a:gd name="connsiteX3" fmla="*/ 2231350 w 2231350"/>
                <a:gd name="connsiteY3" fmla="*/ 124859 h 426857"/>
                <a:gd name="connsiteX4" fmla="*/ 2231350 w 2231350"/>
                <a:gd name="connsiteY4" fmla="*/ 426857 h 426857"/>
                <a:gd name="connsiteX5" fmla="*/ 0 w 2231350"/>
                <a:gd name="connsiteY5" fmla="*/ 426857 h 426857"/>
                <a:gd name="connsiteX6" fmla="*/ 0 w 2231350"/>
                <a:gd name="connsiteY6" fmla="*/ 124859 h 426857"/>
                <a:gd name="connsiteX7" fmla="*/ 77952 w 2231350"/>
                <a:gd name="connsiteY7" fmla="*/ 7256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426857">
                  <a:moveTo>
                    <a:pt x="113893" y="0"/>
                  </a:moveTo>
                  <a:lnTo>
                    <a:pt x="2117457" y="0"/>
                  </a:lnTo>
                  <a:lnTo>
                    <a:pt x="2153398" y="7256"/>
                  </a:lnTo>
                  <a:cubicBezTo>
                    <a:pt x="2199207" y="26632"/>
                    <a:pt x="2231350" y="71992"/>
                    <a:pt x="2231350" y="124859"/>
                  </a:cubicBezTo>
                  <a:lnTo>
                    <a:pt x="2231350" y="426857"/>
                  </a:lnTo>
                  <a:lnTo>
                    <a:pt x="0" y="426857"/>
                  </a:lnTo>
                  <a:lnTo>
                    <a:pt x="0" y="124859"/>
                  </a:lnTo>
                  <a:cubicBezTo>
                    <a:pt x="0" y="71992"/>
                    <a:pt x="32143" y="26632"/>
                    <a:pt x="77952" y="7256"/>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9" name="PowerBI Workspace"/>
          <p:cNvGrpSpPr/>
          <p:nvPr/>
        </p:nvGrpSpPr>
        <p:grpSpPr>
          <a:xfrm>
            <a:off x="9652975" y="820129"/>
            <a:ext cx="1395662" cy="3123186"/>
            <a:chOff x="9652975" y="1426777"/>
            <a:chExt cx="1395662" cy="3123186"/>
          </a:xfrm>
        </p:grpSpPr>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3" name="TextBox 482"/>
            <p:cNvSpPr txBox="1"/>
            <p:nvPr/>
          </p:nvSpPr>
          <p:spPr>
            <a:xfrm rot="5400000">
              <a:off x="9562716" y="2825806"/>
              <a:ext cx="2462993" cy="508849"/>
            </a:xfrm>
            <a:prstGeom prst="rect">
              <a:avLst/>
            </a:prstGeom>
            <a:noFill/>
          </p:spPr>
          <p:txBody>
            <a:bodyPr wrap="none" rtlCol="0">
              <a:spAutoFit/>
            </a:bodyPr>
            <a:lstStyle/>
            <a:p>
              <a:r>
                <a:rPr lang="en-US" sz="1400" dirty="0" err="1"/>
                <a:t>PowerBI</a:t>
              </a:r>
              <a:r>
                <a:rPr lang="en-US" sz="1400" dirty="0"/>
                <a:t> Embedded Workspace</a:t>
              </a:r>
            </a:p>
            <a:p>
              <a:r>
                <a:rPr lang="en-US" sz="1400" b="1" i="1" dirty="0"/>
                <a:t>&lt;name&gt;</a:t>
              </a:r>
              <a:r>
                <a:rPr lang="en-US" sz="1400" b="1" dirty="0"/>
                <a:t>workspace</a:t>
              </a:r>
            </a:p>
          </p:txBody>
        </p:sp>
        <p:sp>
          <p:nvSpPr>
            <p:cNvPr id="361" name="Freeform: Shape 360"/>
            <p:cNvSpPr/>
            <p:nvPr/>
          </p:nvSpPr>
          <p:spPr>
            <a:xfrm>
              <a:off x="9652975" y="1426777"/>
              <a:ext cx="1395196" cy="426322"/>
            </a:xfrm>
            <a:custGeom>
              <a:avLst/>
              <a:gdLst>
                <a:gd name="connsiteX0" fmla="*/ 104868 w 1395196"/>
                <a:gd name="connsiteY0" fmla="*/ 0 h 426322"/>
                <a:gd name="connsiteX1" fmla="*/ 1291248 w 1395196"/>
                <a:gd name="connsiteY1" fmla="*/ 0 h 426322"/>
                <a:gd name="connsiteX2" fmla="*/ 1312307 w 1395196"/>
                <a:gd name="connsiteY2" fmla="*/ 1715 h 426322"/>
                <a:gd name="connsiteX3" fmla="*/ 1339382 w 1395196"/>
                <a:gd name="connsiteY3" fmla="*/ 7182 h 426322"/>
                <a:gd name="connsiteX4" fmla="*/ 1395196 w 1395196"/>
                <a:gd name="connsiteY4" fmla="*/ 91385 h 426322"/>
                <a:gd name="connsiteX5" fmla="*/ 1395196 w 1395196"/>
                <a:gd name="connsiteY5" fmla="*/ 426322 h 426322"/>
                <a:gd name="connsiteX6" fmla="*/ 0 w 1395196"/>
                <a:gd name="connsiteY6" fmla="*/ 426322 h 426322"/>
                <a:gd name="connsiteX7" fmla="*/ 0 w 1395196"/>
                <a:gd name="connsiteY7" fmla="*/ 91385 h 426322"/>
                <a:gd name="connsiteX8" fmla="*/ 55814 w 1395196"/>
                <a:gd name="connsiteY8" fmla="*/ 7182 h 426322"/>
                <a:gd name="connsiteX9" fmla="*/ 82267 w 1395196"/>
                <a:gd name="connsiteY9" fmla="*/ 1841 h 42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196" h="426322">
                  <a:moveTo>
                    <a:pt x="104868" y="0"/>
                  </a:moveTo>
                  <a:lnTo>
                    <a:pt x="1291248" y="0"/>
                  </a:lnTo>
                  <a:lnTo>
                    <a:pt x="1312307" y="1715"/>
                  </a:lnTo>
                  <a:lnTo>
                    <a:pt x="1339382" y="7182"/>
                  </a:lnTo>
                  <a:cubicBezTo>
                    <a:pt x="1372182" y="21054"/>
                    <a:pt x="1395196" y="53532"/>
                    <a:pt x="1395196" y="91385"/>
                  </a:cubicBezTo>
                  <a:lnTo>
                    <a:pt x="1395196" y="426322"/>
                  </a:lnTo>
                  <a:lnTo>
                    <a:pt x="0" y="426322"/>
                  </a:lnTo>
                  <a:lnTo>
                    <a:pt x="0" y="91385"/>
                  </a:lnTo>
                  <a:cubicBezTo>
                    <a:pt x="0" y="53532"/>
                    <a:pt x="23014" y="21054"/>
                    <a:pt x="55814" y="7182"/>
                  </a:cubicBezTo>
                  <a:lnTo>
                    <a:pt x="82267" y="1841"/>
                  </a:ln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44" name="PowerBI Report"/>
          <p:cNvGrpSpPr/>
          <p:nvPr/>
        </p:nvGrpSpPr>
        <p:grpSpPr>
          <a:xfrm>
            <a:off x="9754478" y="1422486"/>
            <a:ext cx="712088" cy="2039181"/>
            <a:chOff x="9754478" y="2029134"/>
            <a:chExt cx="712088" cy="2039181"/>
          </a:xfrm>
        </p:grpSpPr>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94" name="TextBox 493"/>
            <p:cNvSpPr txBox="1"/>
            <p:nvPr/>
          </p:nvSpPr>
          <p:spPr>
            <a:xfrm rot="5400000">
              <a:off x="9341915" y="2968139"/>
              <a:ext cx="1539332" cy="523220"/>
            </a:xfrm>
            <a:prstGeom prst="rect">
              <a:avLst/>
            </a:prstGeom>
            <a:noFill/>
          </p:spPr>
          <p:txBody>
            <a:bodyPr wrap="none" rtlCol="0">
              <a:spAutoFit/>
            </a:bodyPr>
            <a:lstStyle/>
            <a:p>
              <a:r>
                <a:rPr lang="en-US" sz="1400" dirty="0"/>
                <a:t>Report</a:t>
              </a:r>
              <a:br>
                <a:rPr lang="en-US" sz="1400" dirty="0"/>
              </a:br>
              <a:r>
                <a:rPr lang="en-US" sz="1400" b="1"/>
                <a:t>TemperatureChart</a:t>
              </a:r>
              <a:endParaRPr lang="en-US" sz="1400" dirty="0"/>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 name="App Service Plan"/>
          <p:cNvGrpSpPr/>
          <p:nvPr/>
        </p:nvGrpSpPr>
        <p:grpSpPr>
          <a:xfrm>
            <a:off x="7555985" y="301091"/>
            <a:ext cx="1807585" cy="6270392"/>
            <a:chOff x="7555985" y="907739"/>
            <a:chExt cx="1807585" cy="5663743"/>
          </a:xfrm>
        </p:grpSpPr>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7" name="TextBox 466"/>
            <p:cNvSpPr txBox="1"/>
            <p:nvPr/>
          </p:nvSpPr>
          <p:spPr>
            <a:xfrm rot="5400000">
              <a:off x="8399781" y="1792311"/>
              <a:ext cx="1418729" cy="508849"/>
            </a:xfrm>
            <a:prstGeom prst="rect">
              <a:avLst/>
            </a:prstGeom>
            <a:noFill/>
          </p:spPr>
          <p:txBody>
            <a:bodyPr wrap="none" rtlCol="0">
              <a:spAutoFit/>
            </a:bodyPr>
            <a:lstStyle/>
            <a:p>
              <a:r>
                <a:rPr lang="en-US" sz="1400" dirty="0"/>
                <a:t>App Service Plan</a:t>
              </a:r>
              <a:br>
                <a:rPr lang="en-US" sz="1400" dirty="0"/>
              </a:br>
              <a:r>
                <a:rPr lang="en-US" sz="1400" b="1" i="1" dirty="0"/>
                <a:t>&lt;name&gt;</a:t>
              </a:r>
              <a:r>
                <a:rPr lang="en-US" sz="1400" b="1" dirty="0"/>
                <a:t>plan</a:t>
              </a:r>
              <a:endParaRPr lang="en-US" sz="1400" dirty="0"/>
            </a:p>
          </p:txBody>
        </p:sp>
        <p:sp>
          <p:nvSpPr>
            <p:cNvPr id="344" name="Freeform: Shape 343"/>
            <p:cNvSpPr/>
            <p:nvPr/>
          </p:nvSpPr>
          <p:spPr>
            <a:xfrm>
              <a:off x="7555985" y="910513"/>
              <a:ext cx="1805215" cy="426857"/>
            </a:xfrm>
            <a:custGeom>
              <a:avLst/>
              <a:gdLst>
                <a:gd name="connsiteX0" fmla="*/ 89518 w 1805215"/>
                <a:gd name="connsiteY0" fmla="*/ 0 h 426857"/>
                <a:gd name="connsiteX1" fmla="*/ 1715697 w 1805215"/>
                <a:gd name="connsiteY1" fmla="*/ 0 h 426857"/>
                <a:gd name="connsiteX2" fmla="*/ 1742150 w 1805215"/>
                <a:gd name="connsiteY2" fmla="*/ 5341 h 426857"/>
                <a:gd name="connsiteX3" fmla="*/ 1805215 w 1805215"/>
                <a:gd name="connsiteY3" fmla="*/ 100484 h 426857"/>
                <a:gd name="connsiteX4" fmla="*/ 1805215 w 1805215"/>
                <a:gd name="connsiteY4" fmla="*/ 426857 h 426857"/>
                <a:gd name="connsiteX5" fmla="*/ 0 w 1805215"/>
                <a:gd name="connsiteY5" fmla="*/ 426857 h 426857"/>
                <a:gd name="connsiteX6" fmla="*/ 0 w 1805215"/>
                <a:gd name="connsiteY6" fmla="*/ 100484 h 426857"/>
                <a:gd name="connsiteX7" fmla="*/ 63066 w 1805215"/>
                <a:gd name="connsiteY7" fmla="*/ 5341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215" h="426857">
                  <a:moveTo>
                    <a:pt x="89518" y="0"/>
                  </a:moveTo>
                  <a:lnTo>
                    <a:pt x="1715697" y="0"/>
                  </a:lnTo>
                  <a:lnTo>
                    <a:pt x="1742150" y="5341"/>
                  </a:lnTo>
                  <a:cubicBezTo>
                    <a:pt x="1779211" y="21016"/>
                    <a:pt x="1805215" y="57713"/>
                    <a:pt x="1805215" y="100484"/>
                  </a:cubicBezTo>
                  <a:lnTo>
                    <a:pt x="1805215" y="426857"/>
                  </a:lnTo>
                  <a:lnTo>
                    <a:pt x="0" y="426857"/>
                  </a:lnTo>
                  <a:lnTo>
                    <a:pt x="0" y="100484"/>
                  </a:lnTo>
                  <a:cubicBezTo>
                    <a:pt x="0" y="57713"/>
                    <a:pt x="26005" y="21016"/>
                    <a:pt x="63066" y="5341"/>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335"/>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6" name="Function App"/>
          <p:cNvGrpSpPr/>
          <p:nvPr/>
        </p:nvGrpSpPr>
        <p:grpSpPr>
          <a:xfrm>
            <a:off x="7752159" y="3486827"/>
            <a:ext cx="1399356" cy="2985021"/>
            <a:chOff x="7752159" y="4093475"/>
            <a:chExt cx="1399356" cy="2985021"/>
          </a:xfrm>
        </p:grpSpPr>
        <p:sp>
          <p:nvSpPr>
            <p:cNvPr id="384" name="Rectangle: Rounded Corners 383"/>
            <p:cNvSpPr/>
            <p:nvPr/>
          </p:nvSpPr>
          <p:spPr>
            <a:xfrm>
              <a:off x="7752159" y="4093475"/>
              <a:ext cx="1395196" cy="2985021"/>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5" name="TextBox 384"/>
            <p:cNvSpPr txBox="1"/>
            <p:nvPr/>
          </p:nvSpPr>
          <p:spPr>
            <a:xfrm rot="5400000">
              <a:off x="8153041" y="4998422"/>
              <a:ext cx="1479778" cy="508849"/>
            </a:xfrm>
            <a:prstGeom prst="rect">
              <a:avLst/>
            </a:prstGeom>
            <a:noFill/>
          </p:spPr>
          <p:txBody>
            <a:bodyPr wrap="none" rtlCol="0">
              <a:spAutoFit/>
            </a:bodyPr>
            <a:lstStyle/>
            <a:p>
              <a:r>
                <a:rPr lang="en-US" sz="1400" dirty="0"/>
                <a:t>Function App</a:t>
              </a:r>
            </a:p>
            <a:p>
              <a:r>
                <a:rPr lang="en-US" sz="1400" b="1" i="1" dirty="0"/>
                <a:t>&lt;name&gt;</a:t>
              </a:r>
              <a:r>
                <a:rPr lang="en-US" sz="1400" b="1" dirty="0"/>
                <a:t>functions</a:t>
              </a:r>
            </a:p>
          </p:txBody>
        </p:sp>
        <p:sp>
          <p:nvSpPr>
            <p:cNvPr id="366" name="Freeform: Shape 365"/>
            <p:cNvSpPr/>
            <p:nvPr/>
          </p:nvSpPr>
          <p:spPr>
            <a:xfrm>
              <a:off x="7756319" y="409347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Function"/>
          <p:cNvGrpSpPr/>
          <p:nvPr/>
        </p:nvGrpSpPr>
        <p:grpSpPr>
          <a:xfrm>
            <a:off x="7837174" y="4039792"/>
            <a:ext cx="712088" cy="2351752"/>
            <a:chOff x="7837174" y="4646440"/>
            <a:chExt cx="712088" cy="2351752"/>
          </a:xfrm>
        </p:grpSpPr>
        <p:sp>
          <p:nvSpPr>
            <p:cNvPr id="471" name="Rectangle: Rounded Corners 470"/>
            <p:cNvSpPr/>
            <p:nvPr/>
          </p:nvSpPr>
          <p:spPr>
            <a:xfrm>
              <a:off x="7837174" y="4647045"/>
              <a:ext cx="709974" cy="235114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2" name="TextBox 471"/>
            <p:cNvSpPr txBox="1"/>
            <p:nvPr/>
          </p:nvSpPr>
          <p:spPr>
            <a:xfrm rot="5400000">
              <a:off x="7733192" y="5276056"/>
              <a:ext cx="922164" cy="508849"/>
            </a:xfrm>
            <a:prstGeom prst="rect">
              <a:avLst/>
            </a:prstGeom>
            <a:noFill/>
          </p:spPr>
          <p:txBody>
            <a:bodyPr wrap="none" rtlCol="0">
              <a:spAutoFit/>
            </a:bodyPr>
            <a:lstStyle/>
            <a:p>
              <a:r>
                <a:rPr lang="en-US" sz="1400" dirty="0"/>
                <a:t>Function</a:t>
              </a:r>
              <a:br>
                <a:rPr lang="en-US" sz="1400" dirty="0"/>
              </a:br>
              <a:r>
                <a:rPr lang="en-US" sz="1400" b="1" dirty="0" err="1"/>
                <a:t>TempAlert</a:t>
              </a:r>
              <a:endParaRPr lang="en-US" sz="1400" dirty="0"/>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 name="Web App"/>
          <p:cNvGrpSpPr/>
          <p:nvPr/>
        </p:nvGrpSpPr>
        <p:grpSpPr>
          <a:xfrm>
            <a:off x="7752159" y="836352"/>
            <a:ext cx="712088" cy="2320716"/>
            <a:chOff x="7752159" y="1443000"/>
            <a:chExt cx="712088" cy="2320716"/>
          </a:xfrm>
        </p:grpSpPr>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3" name="TextBox 382"/>
            <p:cNvSpPr txBox="1"/>
            <p:nvPr/>
          </p:nvSpPr>
          <p:spPr>
            <a:xfrm rot="5400000">
              <a:off x="7544979" y="2177598"/>
              <a:ext cx="1124332" cy="508849"/>
            </a:xfrm>
            <a:prstGeom prst="rect">
              <a:avLst/>
            </a:prstGeom>
            <a:noFill/>
          </p:spPr>
          <p:txBody>
            <a:bodyPr wrap="none" rtlCol="0">
              <a:spAutoFit/>
            </a:bodyPr>
            <a:lstStyle/>
            <a:p>
              <a:r>
                <a:rPr lang="en-US" sz="1400" dirty="0"/>
                <a:t>Web App</a:t>
              </a:r>
              <a:br>
                <a:rPr lang="en-US" sz="1400" dirty="0"/>
              </a:br>
              <a:r>
                <a:rPr lang="en-US" sz="1400" b="1" i="1" dirty="0"/>
                <a:t>&lt;name&gt;</a:t>
              </a:r>
              <a:r>
                <a:rPr lang="en-US" sz="1400" b="1" dirty="0"/>
                <a:t>web</a:t>
              </a:r>
              <a:endParaRPr lang="en-US" sz="1400" dirty="0"/>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SQL Server"/>
          <p:cNvGrpSpPr/>
          <p:nvPr/>
        </p:nvGrpSpPr>
        <p:grpSpPr>
          <a:xfrm>
            <a:off x="6062683" y="1516648"/>
            <a:ext cx="1402381" cy="2064695"/>
            <a:chOff x="6062683" y="2123296"/>
            <a:chExt cx="1402381" cy="2064695"/>
          </a:xfrm>
        </p:grpSpPr>
        <p:sp>
          <p:nvSpPr>
            <p:cNvPr id="330" name="Rectangle: Rounded Corners 329"/>
            <p:cNvSpPr/>
            <p:nvPr/>
          </p:nvSpPr>
          <p:spPr>
            <a:xfrm>
              <a:off x="6062683" y="2123296"/>
              <a:ext cx="1395196" cy="2064695"/>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2" name="TextBox 331"/>
            <p:cNvSpPr txBox="1"/>
            <p:nvPr/>
          </p:nvSpPr>
          <p:spPr>
            <a:xfrm rot="5400000">
              <a:off x="6678310" y="2799179"/>
              <a:ext cx="1050288" cy="523220"/>
            </a:xfrm>
            <a:prstGeom prst="rect">
              <a:avLst/>
            </a:prstGeom>
            <a:noFill/>
          </p:spPr>
          <p:txBody>
            <a:bodyPr wrap="none" rtlCol="0">
              <a:spAutoFit/>
            </a:bodyPr>
            <a:lstStyle/>
            <a:p>
              <a:r>
                <a:rPr lang="en-US" sz="1400" dirty="0"/>
                <a:t>SQL Server</a:t>
              </a:r>
            </a:p>
            <a:p>
              <a:r>
                <a:rPr lang="en-US" sz="1400" b="1" i="1" dirty="0"/>
                <a:t>&lt;name&gt;</a:t>
              </a:r>
              <a:r>
                <a:rPr lang="en-US" sz="1400" b="1" dirty="0" err="1"/>
                <a:t>sql</a:t>
              </a:r>
              <a:endParaRPr lang="en-US" sz="1400" b="1" dirty="0"/>
            </a:p>
          </p:txBody>
        </p:sp>
        <p:sp>
          <p:nvSpPr>
            <p:cNvPr id="363" name="Freeform: Shape 362"/>
            <p:cNvSpPr/>
            <p:nvPr/>
          </p:nvSpPr>
          <p:spPr>
            <a:xfrm>
              <a:off x="6063238" y="212329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0" name="SQL Database"/>
          <p:cNvGrpSpPr/>
          <p:nvPr/>
        </p:nvGrpSpPr>
        <p:grpSpPr>
          <a:xfrm>
            <a:off x="6164533" y="1984301"/>
            <a:ext cx="712934" cy="1502527"/>
            <a:chOff x="6164533" y="2590949"/>
            <a:chExt cx="712934" cy="1502527"/>
          </a:xfrm>
        </p:grpSpPr>
        <p:sp>
          <p:nvSpPr>
            <p:cNvPr id="378" name="Rectangle: Rounded Corners 377"/>
            <p:cNvSpPr/>
            <p:nvPr/>
          </p:nvSpPr>
          <p:spPr>
            <a:xfrm>
              <a:off x="6167493" y="2594969"/>
              <a:ext cx="709974" cy="149850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9" name="TextBox 378"/>
            <p:cNvSpPr txBox="1"/>
            <p:nvPr/>
          </p:nvSpPr>
          <p:spPr>
            <a:xfrm rot="5400000">
              <a:off x="6014877" y="3270226"/>
              <a:ext cx="1015204" cy="508849"/>
            </a:xfrm>
            <a:prstGeom prst="rect">
              <a:avLst/>
            </a:prstGeom>
            <a:noFill/>
          </p:spPr>
          <p:txBody>
            <a:bodyPr wrap="none" rtlCol="0">
              <a:spAutoFit/>
            </a:bodyPr>
            <a:lstStyle/>
            <a:p>
              <a:r>
                <a:rPr lang="en-US" sz="1400" dirty="0"/>
                <a:t>SQL Db</a:t>
              </a:r>
            </a:p>
            <a:p>
              <a:r>
                <a:rPr lang="en-US" sz="1400" b="1" i="1" dirty="0"/>
                <a:t>&lt;name&gt;</a:t>
              </a:r>
              <a:r>
                <a:rPr lang="en-US" sz="1400" b="1" dirty="0" err="1"/>
                <a:t>db</a:t>
              </a:r>
              <a:endParaRPr lang="en-US" sz="1400" b="1" i="1" dirty="0"/>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 name="NUC"/>
          <p:cNvGrpSpPr/>
          <p:nvPr/>
        </p:nvGrpSpPr>
        <p:grpSpPr>
          <a:xfrm rot="16200000">
            <a:off x="1759762" y="2699926"/>
            <a:ext cx="514442" cy="2201743"/>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Router"/>
          <p:cNvGrpSpPr/>
          <p:nvPr/>
        </p:nvGrpSpPr>
        <p:grpSpPr>
          <a:xfrm>
            <a:off x="909841" y="2474381"/>
            <a:ext cx="2140075" cy="800969"/>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p:cNvSpPr txBox="1"/>
            <p:nvPr/>
          </p:nvSpPr>
          <p:spPr>
            <a:xfrm>
              <a:off x="3925979" y="3538135"/>
              <a:ext cx="2191445" cy="523220"/>
            </a:xfrm>
            <a:prstGeom prst="rect">
              <a:avLst/>
            </a:prstGeom>
            <a:noFill/>
          </p:spPr>
          <p:txBody>
            <a:bodyPr wrap="square" rtlCol="0">
              <a:spAutoFit/>
            </a:bodyPr>
            <a:lstStyle/>
            <a:p>
              <a:pPr algn="ctr"/>
              <a:r>
                <a:rPr lang="en-US" sz="1400" dirty="0">
                  <a:solidFill>
                    <a:srgbClr val="121212"/>
                  </a:solidFill>
                  <a:latin typeface="OCR A Std" panose="020F0609000104060307" pitchFamily="49" charset="0"/>
                </a:rPr>
                <a:t>Router w/ </a:t>
              </a:r>
              <a:br>
                <a:rPr lang="en-US" sz="1400" dirty="0">
                  <a:solidFill>
                    <a:srgbClr val="121212"/>
                  </a:solidFill>
                  <a:latin typeface="OCR A Std" panose="020F0609000104060307" pitchFamily="49" charset="0"/>
                </a:rPr>
              </a:br>
              <a:r>
                <a:rPr lang="en-US" sz="1400" dirty="0">
                  <a:solidFill>
                    <a:srgbClr val="121212"/>
                  </a:solidFill>
                  <a:latin typeface="OCR A Std" panose="020F0609000104060307" pitchFamily="49" charset="0"/>
                </a:rPr>
                <a:t>Internet Access</a:t>
              </a:r>
            </a:p>
          </p:txBody>
        </p:sp>
      </p:grpSp>
      <p:grpSp>
        <p:nvGrpSpPr>
          <p:cNvPr id="252" name="Temp Sensor"/>
          <p:cNvGrpSpPr>
            <a:grpSpLocks noChangeAspect="1"/>
          </p:cNvGrpSpPr>
          <p:nvPr/>
        </p:nvGrpSpPr>
        <p:grpSpPr>
          <a:xfrm>
            <a:off x="139431" y="5478699"/>
            <a:ext cx="441165" cy="357597"/>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LCD Panel"/>
          <p:cNvGrpSpPr/>
          <p:nvPr/>
        </p:nvGrpSpPr>
        <p:grpSpPr>
          <a:xfrm>
            <a:off x="1828535" y="5817731"/>
            <a:ext cx="1523846" cy="793930"/>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rot="16200000">
            <a:off x="1510648" y="4503769"/>
            <a:ext cx="934354" cy="1265034"/>
            <a:chOff x="110686" y="4146402"/>
            <a:chExt cx="920359" cy="1246086"/>
          </a:xfrm>
        </p:grpSpPr>
        <p:pic>
          <p:nvPicPr>
            <p:cNvPr id="54" name="Picture 2"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rot="5400000">
              <a:off x="-35521" y="4325922"/>
              <a:ext cx="1246086" cy="88704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a:grpSpLocks noChangeAspect="1"/>
            </p:cNvGrpSpPr>
            <p:nvPr/>
          </p:nvGrpSpPr>
          <p:grpSpPr>
            <a:xfrm rot="5400000">
              <a:off x="-9573" y="4351575"/>
              <a:ext cx="1160252" cy="919734"/>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7" name="Rotary Sensor Cable"/>
          <p:cNvGrpSpPr/>
          <p:nvPr/>
        </p:nvGrpSpPr>
        <p:grpSpPr>
          <a:xfrm>
            <a:off x="777773" y="5272530"/>
            <a:ext cx="819146" cy="59878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4" name="Rotary Sensor"/>
          <p:cNvGrpSpPr/>
          <p:nvPr/>
        </p:nvGrpSpPr>
        <p:grpSpPr>
          <a:xfrm rot="16200000">
            <a:off x="635796" y="5767020"/>
            <a:ext cx="444565" cy="360352"/>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Temp Sensor Cable"/>
          <p:cNvGrpSpPr/>
          <p:nvPr/>
        </p:nvGrpSpPr>
        <p:grpSpPr>
          <a:xfrm>
            <a:off x="276419" y="5076013"/>
            <a:ext cx="1320500" cy="514289"/>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 name="Buzzer"/>
          <p:cNvGrpSpPr>
            <a:grpSpLocks noChangeAspect="1"/>
          </p:cNvGrpSpPr>
          <p:nvPr/>
        </p:nvGrpSpPr>
        <p:grpSpPr>
          <a:xfrm rot="16200000">
            <a:off x="2958200" y="4264451"/>
            <a:ext cx="441166" cy="357597"/>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Divider Line"/>
          <p:cNvCxnSpPr/>
          <p:nvPr/>
        </p:nvCxnSpPr>
        <p:spPr>
          <a:xfrm>
            <a:off x="3669920" y="245179"/>
            <a:ext cx="0" cy="58549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6" name="Laptop"/>
          <p:cNvSpPr/>
          <p:nvPr/>
        </p:nvSpPr>
        <p:spPr>
          <a:xfrm>
            <a:off x="1146815" y="851827"/>
            <a:ext cx="1722781" cy="124616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WiFI Icon"/>
          <p:cNvSpPr>
            <a:spLocks noChangeAspect="1"/>
          </p:cNvSpPr>
          <p:nvPr/>
        </p:nvSpPr>
        <p:spPr>
          <a:xfrm rot="8100000" flipH="1">
            <a:off x="1790175" y="2256073"/>
            <a:ext cx="433705" cy="435749"/>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1212"/>
              </a:solidFill>
            </a:endParaRPr>
          </a:p>
        </p:txBody>
      </p:sp>
      <p:grpSp>
        <p:nvGrpSpPr>
          <p:cNvPr id="239" name="Buzzer Cable"/>
          <p:cNvGrpSpPr/>
          <p:nvPr/>
        </p:nvGrpSpPr>
        <p:grpSpPr>
          <a:xfrm>
            <a:off x="1913538" y="4368013"/>
            <a:ext cx="1197027" cy="557262"/>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NUC Ethernet"/>
          <p:cNvGrpSpPr/>
          <p:nvPr/>
        </p:nvGrpSpPr>
        <p:grpSpPr>
          <a:xfrm>
            <a:off x="207366" y="2863570"/>
            <a:ext cx="664656" cy="900145"/>
            <a:chOff x="207366" y="2863570"/>
            <a:chExt cx="664656" cy="900145"/>
          </a:xfrm>
        </p:grpSpPr>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0" name="Arduino USB"/>
          <p:cNvGrpSpPr/>
          <p:nvPr/>
        </p:nvGrpSpPr>
        <p:grpSpPr>
          <a:xfrm>
            <a:off x="170597" y="3813994"/>
            <a:ext cx="1104221" cy="1191740"/>
            <a:chOff x="170597" y="3813994"/>
            <a:chExt cx="1104221" cy="1191740"/>
          </a:xfrm>
        </p:grpSpPr>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7" name="LCD Cable"/>
          <p:cNvGrpSpPr>
            <a:grpSpLocks noChangeAspect="1"/>
          </p:cNvGrpSpPr>
          <p:nvPr/>
        </p:nvGrpSpPr>
        <p:grpSpPr>
          <a:xfrm>
            <a:off x="1554319" y="5243686"/>
            <a:ext cx="1801094" cy="1307248"/>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Stream Analytics Job"/>
          <p:cNvGrpSpPr/>
          <p:nvPr/>
        </p:nvGrpSpPr>
        <p:grpSpPr>
          <a:xfrm>
            <a:off x="5230204" y="2037781"/>
            <a:ext cx="709974" cy="3387309"/>
            <a:chOff x="5230204" y="2644429"/>
            <a:chExt cx="709974" cy="3387309"/>
          </a:xfrm>
        </p:grpSpPr>
        <p:sp>
          <p:nvSpPr>
            <p:cNvPr id="376" name="Rectangle: Rounded Corners 375"/>
            <p:cNvSpPr/>
            <p:nvPr/>
          </p:nvSpPr>
          <p:spPr>
            <a:xfrm>
              <a:off x="5230204" y="2648448"/>
              <a:ext cx="709974" cy="338329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7" name="TextBox 376"/>
            <p:cNvSpPr txBox="1"/>
            <p:nvPr/>
          </p:nvSpPr>
          <p:spPr>
            <a:xfrm rot="5400000">
              <a:off x="4897715" y="3504339"/>
              <a:ext cx="1374953" cy="508849"/>
            </a:xfrm>
            <a:prstGeom prst="rect">
              <a:avLst/>
            </a:prstGeom>
            <a:noFill/>
          </p:spPr>
          <p:txBody>
            <a:bodyPr wrap="none" rtlCol="0">
              <a:spAutoFit/>
            </a:bodyPr>
            <a:lstStyle/>
            <a:p>
              <a:r>
                <a:rPr lang="en-US" sz="1400" dirty="0"/>
                <a:t>Stream Analytics</a:t>
              </a:r>
            </a:p>
            <a:p>
              <a:r>
                <a:rPr lang="en-US" sz="1400" b="1" i="1" dirty="0"/>
                <a:t>&lt;name&gt;</a:t>
              </a:r>
              <a:r>
                <a:rPr lang="en-US" sz="1400" b="1" dirty="0"/>
                <a:t>job</a:t>
              </a:r>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1" name="Event Hub"/>
          <p:cNvGrpSpPr/>
          <p:nvPr/>
        </p:nvGrpSpPr>
        <p:grpSpPr>
          <a:xfrm>
            <a:off x="6164533" y="4158760"/>
            <a:ext cx="710177" cy="1717352"/>
            <a:chOff x="6164533" y="4475265"/>
            <a:chExt cx="710177" cy="1717352"/>
          </a:xfrm>
        </p:grpSpPr>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1" name="TextBox 380"/>
            <p:cNvSpPr txBox="1"/>
            <p:nvPr/>
          </p:nvSpPr>
          <p:spPr>
            <a:xfrm rot="5400000">
              <a:off x="5895256" y="5266604"/>
              <a:ext cx="1248932" cy="523220"/>
            </a:xfrm>
            <a:prstGeom prst="rect">
              <a:avLst/>
            </a:prstGeom>
            <a:noFill/>
          </p:spPr>
          <p:txBody>
            <a:bodyPr wrap="none" rtlCol="0">
              <a:spAutoFit/>
            </a:bodyPr>
            <a:lstStyle/>
            <a:p>
              <a:r>
                <a:rPr lang="en-US" sz="1400" dirty="0"/>
                <a:t>Event Hub</a:t>
              </a:r>
              <a:br>
                <a:rPr lang="en-US" sz="1400" dirty="0"/>
              </a:br>
              <a:r>
                <a:rPr lang="en-US" sz="1400" b="1" i="1" dirty="0"/>
                <a:t>&lt;name&gt;</a:t>
              </a:r>
              <a:r>
                <a:rPr lang="en-US" sz="1400" b="1" dirty="0"/>
                <a:t>alerts</a:t>
              </a:r>
              <a:endParaRPr lang="en-US" sz="1400" dirty="0"/>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3" name="IoT Hub"/>
          <p:cNvGrpSpPr/>
          <p:nvPr/>
        </p:nvGrpSpPr>
        <p:grpSpPr>
          <a:xfrm>
            <a:off x="4398029" y="1246451"/>
            <a:ext cx="710842" cy="5325032"/>
            <a:chOff x="4398029" y="1853099"/>
            <a:chExt cx="710842" cy="5325032"/>
          </a:xfrm>
        </p:grpSpPr>
        <p:sp>
          <p:nvSpPr>
            <p:cNvPr id="360" name="Rectangle: Rounded Corners 359"/>
            <p:cNvSpPr/>
            <p:nvPr/>
          </p:nvSpPr>
          <p:spPr>
            <a:xfrm>
              <a:off x="4398897" y="1853099"/>
              <a:ext cx="709974" cy="532503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5" name="TextBox 374"/>
            <p:cNvSpPr txBox="1"/>
            <p:nvPr/>
          </p:nvSpPr>
          <p:spPr>
            <a:xfrm rot="5400000">
              <a:off x="4251738" y="2528127"/>
              <a:ext cx="1004292" cy="508849"/>
            </a:xfrm>
            <a:prstGeom prst="rect">
              <a:avLst/>
            </a:prstGeom>
            <a:noFill/>
          </p:spPr>
          <p:txBody>
            <a:bodyPr wrap="none" rtlCol="0">
              <a:spAutoFit/>
            </a:bodyPr>
            <a:lstStyle/>
            <a:p>
              <a:r>
                <a:rPr lang="en-US" sz="1400" dirty="0"/>
                <a:t>IoT Hub</a:t>
              </a:r>
              <a:br>
                <a:rPr lang="en-US" sz="1400" dirty="0"/>
              </a:br>
              <a:r>
                <a:rPr lang="en-US" sz="1400" b="1" i="1" dirty="0"/>
                <a:t>&lt;name&gt;</a:t>
              </a:r>
              <a:r>
                <a:rPr lang="en-US" sz="1400" b="1" dirty="0" err="1"/>
                <a:t>iot</a:t>
              </a:r>
              <a:endParaRPr lang="en-US" sz="1400" b="1" dirty="0"/>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ASA IoT Hub Input"/>
          <p:cNvSpPr/>
          <p:nvPr/>
        </p:nvSpPr>
        <p:spPr>
          <a:xfrm>
            <a:off x="4969389" y="3482913"/>
            <a:ext cx="402711"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INPUT</a:t>
            </a:r>
          </a:p>
        </p:txBody>
      </p:sp>
      <p:sp>
        <p:nvSpPr>
          <p:cNvPr id="501" name="ASA SQL Output"/>
          <p:cNvSpPr/>
          <p:nvPr/>
        </p:nvSpPr>
        <p:spPr>
          <a:xfrm>
            <a:off x="5855698" y="2878966"/>
            <a:ext cx="45482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OUTPUT</a:t>
            </a:r>
          </a:p>
        </p:txBody>
      </p:sp>
      <p:sp>
        <p:nvSpPr>
          <p:cNvPr id="503" name="PowerBI SQL Query"/>
          <p:cNvSpPr/>
          <p:nvPr/>
        </p:nvSpPr>
        <p:spPr>
          <a:xfrm>
            <a:off x="6818130" y="3165098"/>
            <a:ext cx="308786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DIRECT QUERY</a:t>
            </a:r>
          </a:p>
        </p:txBody>
      </p:sp>
      <p:sp>
        <p:nvSpPr>
          <p:cNvPr id="504" name="Web App SQL Query"/>
          <p:cNvSpPr/>
          <p:nvPr/>
        </p:nvSpPr>
        <p:spPr>
          <a:xfrm>
            <a:off x="6818130" y="2875119"/>
            <a:ext cx="108361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5" name="Function Event Hub Receive"/>
          <p:cNvSpPr/>
          <p:nvPr/>
        </p:nvSpPr>
        <p:spPr>
          <a:xfrm>
            <a:off x="6818130" y="5889238"/>
            <a:ext cx="1175250"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RECEIVE</a:t>
            </a:r>
          </a:p>
        </p:txBody>
      </p:sp>
      <p:sp>
        <p:nvSpPr>
          <p:cNvPr id="130" name="Power BI Web App Render"/>
          <p:cNvSpPr/>
          <p:nvPr/>
        </p:nvSpPr>
        <p:spPr>
          <a:xfrm>
            <a:off x="8278011" y="2874316"/>
            <a:ext cx="157703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RENDER</a:t>
            </a:r>
          </a:p>
        </p:txBody>
      </p:sp>
      <p:sp>
        <p:nvSpPr>
          <p:cNvPr id="507" name="Web App to IoT Hub Send"/>
          <p:cNvSpPr/>
          <p:nvPr/>
        </p:nvSpPr>
        <p:spPr>
          <a:xfrm>
            <a:off x="4969390" y="1295843"/>
            <a:ext cx="286778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 MESSAGES</a:t>
            </a:r>
          </a:p>
        </p:txBody>
      </p:sp>
      <p:sp>
        <p:nvSpPr>
          <p:cNvPr id="131" name="Laptop to IoT Hub Send Receive"/>
          <p:cNvSpPr/>
          <p:nvPr/>
        </p:nvSpPr>
        <p:spPr>
          <a:xfrm>
            <a:off x="2885143" y="1294670"/>
            <a:ext cx="1651120"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510" name="Laptop to Web App Get Post"/>
          <p:cNvSpPr/>
          <p:nvPr/>
        </p:nvSpPr>
        <p:spPr>
          <a:xfrm>
            <a:off x="2869595" y="976103"/>
            <a:ext cx="5032153"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GET / POST</a:t>
            </a:r>
          </a:p>
        </p:txBody>
      </p:sp>
      <p:sp>
        <p:nvSpPr>
          <p:cNvPr id="511" name="Function IoT Hub Send"/>
          <p:cNvSpPr/>
          <p:nvPr/>
        </p:nvSpPr>
        <p:spPr>
          <a:xfrm>
            <a:off x="4969389" y="6193296"/>
            <a:ext cx="299547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CLOUD-TO-DEVICE-MESSAGES</a:t>
            </a:r>
          </a:p>
        </p:txBody>
      </p:sp>
      <p:sp>
        <p:nvSpPr>
          <p:cNvPr id="512" name="Device to IoT Hub Send Receive"/>
          <p:cNvSpPr/>
          <p:nvPr/>
        </p:nvSpPr>
        <p:spPr>
          <a:xfrm>
            <a:off x="3117855" y="3678586"/>
            <a:ext cx="1438421"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15" name="Lab Architecture Slide Title"/>
          <p:cNvSpPr txBox="1"/>
          <p:nvPr/>
        </p:nvSpPr>
        <p:spPr>
          <a:xfrm>
            <a:off x="163085" y="125155"/>
            <a:ext cx="3743332" cy="523220"/>
          </a:xfrm>
          <a:prstGeom prst="rect">
            <a:avLst/>
          </a:prstGeom>
          <a:noFill/>
        </p:spPr>
        <p:txBody>
          <a:bodyPr wrap="none" rtlCol="0">
            <a:spAutoFit/>
          </a:bodyPr>
          <a:lstStyle/>
          <a:p>
            <a:r>
              <a:rPr lang="en-US" sz="2800" cap="all" dirty="0">
                <a:latin typeface="+mj-lt"/>
              </a:rPr>
              <a:t>Lab Architecture</a:t>
            </a:r>
          </a:p>
        </p:txBody>
      </p:sp>
      <p:sp>
        <p:nvSpPr>
          <p:cNvPr id="18" name="Local Resources Label"/>
          <p:cNvSpPr txBox="1"/>
          <p:nvPr/>
        </p:nvSpPr>
        <p:spPr>
          <a:xfrm rot="16200000">
            <a:off x="2803844" y="2826982"/>
            <a:ext cx="1459117" cy="276999"/>
          </a:xfrm>
          <a:prstGeom prst="rect">
            <a:avLst/>
          </a:prstGeom>
          <a:noFill/>
        </p:spPr>
        <p:txBody>
          <a:bodyPr wrap="none" rtlCol="0">
            <a:spAutoFit/>
          </a:bodyPr>
          <a:lstStyle/>
          <a:p>
            <a:pPr algn="ctr"/>
            <a:r>
              <a:rPr lang="en-US" sz="1200" dirty="0"/>
              <a:t>LOCAL RESOURCES</a:t>
            </a:r>
          </a:p>
        </p:txBody>
      </p:sp>
      <p:sp>
        <p:nvSpPr>
          <p:cNvPr id="322" name="Azure Resources Label"/>
          <p:cNvSpPr txBox="1"/>
          <p:nvPr/>
        </p:nvSpPr>
        <p:spPr>
          <a:xfrm rot="5400000">
            <a:off x="3084449" y="2826982"/>
            <a:ext cx="1468992" cy="276999"/>
          </a:xfrm>
          <a:prstGeom prst="rect">
            <a:avLst/>
          </a:prstGeom>
          <a:noFill/>
        </p:spPr>
        <p:txBody>
          <a:bodyPr wrap="none" rtlCol="0">
            <a:spAutoFit/>
          </a:bodyPr>
          <a:lstStyle/>
          <a:p>
            <a:pPr algn="ctr"/>
            <a:r>
              <a:rPr lang="en-US" sz="1200" dirty="0"/>
              <a:t>AZURE RESOURCES</a:t>
            </a:r>
          </a:p>
        </p:txBody>
      </p:sp>
      <p:sp>
        <p:nvSpPr>
          <p:cNvPr id="19" name="Temp Sensor Label"/>
          <p:cNvSpPr txBox="1"/>
          <p:nvPr/>
        </p:nvSpPr>
        <p:spPr>
          <a:xfrm>
            <a:off x="-27304" y="5825106"/>
            <a:ext cx="737702" cy="338554"/>
          </a:xfrm>
          <a:prstGeom prst="rect">
            <a:avLst/>
          </a:prstGeom>
          <a:noFill/>
        </p:spPr>
        <p:txBody>
          <a:bodyPr wrap="none" rtlCol="0">
            <a:spAutoFit/>
          </a:bodyPr>
          <a:lstStyle/>
          <a:p>
            <a:pPr algn="ctr"/>
            <a:r>
              <a:rPr lang="en-US" sz="800" dirty="0"/>
              <a:t>Temperature</a:t>
            </a:r>
            <a:br>
              <a:rPr lang="en-US" sz="800" dirty="0"/>
            </a:br>
            <a:r>
              <a:rPr lang="en-US" sz="800" dirty="0"/>
              <a:t>Sensor</a:t>
            </a:r>
          </a:p>
        </p:txBody>
      </p:sp>
      <p:sp>
        <p:nvSpPr>
          <p:cNvPr id="324" name="Rotary Sensor Label"/>
          <p:cNvSpPr txBox="1"/>
          <p:nvPr/>
        </p:nvSpPr>
        <p:spPr>
          <a:xfrm>
            <a:off x="616390" y="6209377"/>
            <a:ext cx="473206" cy="461665"/>
          </a:xfrm>
          <a:prstGeom prst="rect">
            <a:avLst/>
          </a:prstGeom>
          <a:noFill/>
        </p:spPr>
        <p:txBody>
          <a:bodyPr wrap="none" rtlCol="0">
            <a:spAutoFit/>
          </a:bodyPr>
          <a:lstStyle/>
          <a:p>
            <a:pPr algn="ctr"/>
            <a:r>
              <a:rPr lang="en-US" sz="800" dirty="0"/>
              <a:t>Rotary</a:t>
            </a:r>
            <a:br>
              <a:rPr lang="en-US" sz="800" dirty="0"/>
            </a:br>
            <a:r>
              <a:rPr lang="en-US" sz="800" dirty="0"/>
              <a:t>Angle</a:t>
            </a:r>
            <a:br>
              <a:rPr lang="en-US" sz="800" dirty="0"/>
            </a:br>
            <a:r>
              <a:rPr lang="en-US" sz="800" dirty="0"/>
              <a:t>Sensor</a:t>
            </a:r>
          </a:p>
        </p:txBody>
      </p:sp>
      <p:sp>
        <p:nvSpPr>
          <p:cNvPr id="325" name="Buzzer Label"/>
          <p:cNvSpPr txBox="1"/>
          <p:nvPr/>
        </p:nvSpPr>
        <p:spPr>
          <a:xfrm>
            <a:off x="2922163" y="4691050"/>
            <a:ext cx="476413" cy="215444"/>
          </a:xfrm>
          <a:prstGeom prst="rect">
            <a:avLst/>
          </a:prstGeom>
          <a:noFill/>
        </p:spPr>
        <p:txBody>
          <a:bodyPr wrap="none" rtlCol="0">
            <a:spAutoFit/>
          </a:bodyPr>
          <a:lstStyle/>
          <a:p>
            <a:pPr algn="ctr"/>
            <a:r>
              <a:rPr lang="en-US" sz="800" dirty="0"/>
              <a:t>Buzzer</a:t>
            </a:r>
          </a:p>
        </p:txBody>
      </p:sp>
      <p:sp>
        <p:nvSpPr>
          <p:cNvPr id="326" name="LCD Label"/>
          <p:cNvSpPr txBox="1"/>
          <p:nvPr/>
        </p:nvSpPr>
        <p:spPr>
          <a:xfrm>
            <a:off x="2112316" y="6590377"/>
            <a:ext cx="994183" cy="215444"/>
          </a:xfrm>
          <a:prstGeom prst="rect">
            <a:avLst/>
          </a:prstGeom>
          <a:noFill/>
        </p:spPr>
        <p:txBody>
          <a:bodyPr wrap="none" rtlCol="0">
            <a:spAutoFit/>
          </a:bodyPr>
          <a:lstStyle/>
          <a:p>
            <a:pPr algn="ctr"/>
            <a:r>
              <a:rPr lang="en-US" sz="800" dirty="0"/>
              <a:t>2 Row LCD Display</a:t>
            </a:r>
          </a:p>
        </p:txBody>
      </p:sp>
      <p:sp>
        <p:nvSpPr>
          <p:cNvPr id="327" name="Arduino Grove Label"/>
          <p:cNvSpPr txBox="1"/>
          <p:nvPr/>
        </p:nvSpPr>
        <p:spPr>
          <a:xfrm>
            <a:off x="876413" y="4348305"/>
            <a:ext cx="1056700" cy="338554"/>
          </a:xfrm>
          <a:prstGeom prst="rect">
            <a:avLst/>
          </a:prstGeom>
          <a:noFill/>
        </p:spPr>
        <p:txBody>
          <a:bodyPr wrap="none" rtlCol="0">
            <a:spAutoFit/>
          </a:bodyPr>
          <a:lstStyle/>
          <a:p>
            <a:pPr algn="ctr"/>
            <a:r>
              <a:rPr lang="en-US" sz="800" dirty="0"/>
              <a:t>Arduino 101</a:t>
            </a:r>
            <a:br>
              <a:rPr lang="en-US" sz="800" dirty="0"/>
            </a:br>
            <a:r>
              <a:rPr lang="en-US" sz="800" dirty="0"/>
              <a:t>&amp; Grove Base Shield</a:t>
            </a:r>
          </a:p>
        </p:txBody>
      </p:sp>
      <p:sp>
        <p:nvSpPr>
          <p:cNvPr id="328" name="NUC Label"/>
          <p:cNvSpPr txBox="1"/>
          <p:nvPr/>
        </p:nvSpPr>
        <p:spPr>
          <a:xfrm>
            <a:off x="1412637" y="4034292"/>
            <a:ext cx="1223413" cy="215444"/>
          </a:xfrm>
          <a:prstGeom prst="rect">
            <a:avLst/>
          </a:prstGeom>
          <a:noFill/>
        </p:spPr>
        <p:txBody>
          <a:bodyPr wrap="none" rtlCol="0">
            <a:spAutoFit/>
          </a:bodyPr>
          <a:lstStyle/>
          <a:p>
            <a:pPr algn="ctr"/>
            <a:r>
              <a:rPr lang="en-US" sz="800" dirty="0"/>
              <a:t>Intel NUC / IoT Gateway</a:t>
            </a:r>
          </a:p>
        </p:txBody>
      </p:sp>
      <p:sp>
        <p:nvSpPr>
          <p:cNvPr id="329" name="Laptop Label"/>
          <p:cNvSpPr txBox="1"/>
          <p:nvPr/>
        </p:nvSpPr>
        <p:spPr>
          <a:xfrm>
            <a:off x="1404944" y="1039791"/>
            <a:ext cx="1204177" cy="461665"/>
          </a:xfrm>
          <a:prstGeom prst="rect">
            <a:avLst/>
          </a:prstGeom>
          <a:noFill/>
        </p:spPr>
        <p:txBody>
          <a:bodyPr wrap="none" rtlCol="0">
            <a:spAutoFit/>
          </a:bodyPr>
          <a:lstStyle/>
          <a:p>
            <a:pPr algn="ctr"/>
            <a:r>
              <a:rPr lang="en-US" sz="800" dirty="0"/>
              <a:t>Development</a:t>
            </a:r>
            <a:br>
              <a:rPr lang="en-US" sz="800" dirty="0"/>
            </a:br>
            <a:r>
              <a:rPr lang="en-US" sz="800" dirty="0"/>
              <a:t>Workstation</a:t>
            </a:r>
            <a:br>
              <a:rPr lang="en-US" sz="800" dirty="0"/>
            </a:br>
            <a:r>
              <a:rPr lang="en-US" sz="800" dirty="0"/>
              <a:t>(Windows / </a:t>
            </a:r>
            <a:r>
              <a:rPr lang="en-US" sz="800" dirty="0" err="1"/>
              <a:t>OSx</a:t>
            </a:r>
            <a:r>
              <a:rPr lang="en-US" sz="800" dirty="0"/>
              <a:t> / Linux)</a:t>
            </a:r>
          </a:p>
        </p:txBody>
      </p:sp>
      <p:sp>
        <p:nvSpPr>
          <p:cNvPr id="367" name="ASA Event Hub Output"/>
          <p:cNvSpPr/>
          <p:nvPr/>
        </p:nvSpPr>
        <p:spPr>
          <a:xfrm>
            <a:off x="5855698" y="4436808"/>
            <a:ext cx="45482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OUTPUT</a:t>
            </a:r>
          </a:p>
        </p:txBody>
      </p:sp>
      <p:grpSp>
        <p:nvGrpSpPr>
          <p:cNvPr id="93" name="Storage Account"/>
          <p:cNvGrpSpPr/>
          <p:nvPr/>
        </p:nvGrpSpPr>
        <p:grpSpPr>
          <a:xfrm>
            <a:off x="9474292" y="4251261"/>
            <a:ext cx="710177" cy="2320221"/>
            <a:chOff x="9474292" y="4251261"/>
            <a:chExt cx="710177" cy="2320221"/>
          </a:xfrm>
        </p:grpSpPr>
        <p:sp>
          <p:nvSpPr>
            <p:cNvPr id="373" name="Rectangle: Rounded Corners 372"/>
            <p:cNvSpPr/>
            <p:nvPr/>
          </p:nvSpPr>
          <p:spPr>
            <a:xfrm>
              <a:off x="9474495" y="4251261"/>
              <a:ext cx="709974" cy="232022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4" name="TextBox 373"/>
            <p:cNvSpPr txBox="1"/>
            <p:nvPr/>
          </p:nvSpPr>
          <p:spPr>
            <a:xfrm rot="5400000">
              <a:off x="9111175" y="5129009"/>
              <a:ext cx="1436612" cy="523220"/>
            </a:xfrm>
            <a:prstGeom prst="rect">
              <a:avLst/>
            </a:prstGeom>
            <a:noFill/>
          </p:spPr>
          <p:txBody>
            <a:bodyPr wrap="none" rtlCol="0">
              <a:spAutoFit/>
            </a:bodyPr>
            <a:lstStyle/>
            <a:p>
              <a:r>
                <a:rPr lang="en-US" sz="1400" dirty="0"/>
                <a:t>Storage Account</a:t>
              </a:r>
              <a:br>
                <a:rPr lang="en-US" sz="1400" dirty="0"/>
              </a:br>
              <a:r>
                <a:rPr lang="en-US" sz="1400" b="1" i="1" dirty="0"/>
                <a:t>&lt;name&gt;</a:t>
              </a:r>
              <a:r>
                <a:rPr lang="en-US" sz="1400" b="1" dirty="0"/>
                <a:t>storage</a:t>
              </a:r>
              <a:endParaRPr lang="en-US" sz="1400" dirty="0"/>
            </a:p>
          </p:txBody>
        </p:sp>
        <p:sp>
          <p:nvSpPr>
            <p:cNvPr id="386" name="Freeform: Shape 385"/>
            <p:cNvSpPr/>
            <p:nvPr/>
          </p:nvSpPr>
          <p:spPr>
            <a:xfrm>
              <a:off x="9474292" y="4252472"/>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Storage Account Icon"/>
            <p:cNvSpPr>
              <a:spLocks noChangeAspect="1" noEditPoints="1"/>
            </p:cNvSpPr>
            <p:nvPr/>
          </p:nvSpPr>
          <p:spPr bwMode="auto">
            <a:xfrm>
              <a:off x="9663017" y="4320661"/>
              <a:ext cx="331714" cy="283464"/>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30" name="Function Storage Read/Write"/>
          <p:cNvSpPr/>
          <p:nvPr/>
        </p:nvSpPr>
        <p:spPr>
          <a:xfrm>
            <a:off x="8927913" y="6061506"/>
            <a:ext cx="790128"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READ / WRITE</a:t>
            </a:r>
          </a:p>
        </p:txBody>
      </p:sp>
    </p:spTree>
    <p:extLst>
      <p:ext uri="{BB962C8B-B14F-4D97-AF65-F5344CB8AC3E}">
        <p14:creationId xmlns:p14="http://schemas.microsoft.com/office/powerpoint/2010/main" val="75137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Event Hub Namespace"/>
          <p:cNvGrpSpPr>
            <a:grpSpLocks noChangeAspect="1"/>
          </p:cNvGrpSpPr>
          <p:nvPr/>
        </p:nvGrpSpPr>
        <p:grpSpPr>
          <a:xfrm>
            <a:off x="6021134" y="129468"/>
            <a:ext cx="3929260" cy="4178301"/>
            <a:chOff x="5449634" y="621838"/>
            <a:chExt cx="3929260" cy="4178301"/>
          </a:xfrm>
        </p:grpSpPr>
        <p:grpSp>
          <p:nvGrpSpPr>
            <p:cNvPr id="14" name="Event Hub Icon"/>
            <p:cNvGrpSpPr>
              <a:grpSpLocks noChangeAspect="1"/>
            </p:cNvGrpSpPr>
            <p:nvPr/>
          </p:nvGrpSpPr>
          <p:grpSpPr>
            <a:xfrm>
              <a:off x="5449634" y="621838"/>
              <a:ext cx="3929260" cy="4032189"/>
              <a:chOff x="7069355" y="3219180"/>
              <a:chExt cx="277308" cy="284571"/>
            </a:xfrm>
            <a:solidFill>
              <a:schemeClr val="accent4"/>
            </a:solidFill>
          </p:grpSpPr>
          <p:sp>
            <p:nvSpPr>
              <p:cNvPr id="13" name="Freeform: Shape 12"/>
              <p:cNvSpPr>
                <a:spLocks noChangeAspect="1"/>
              </p:cNvSpPr>
              <p:nvPr/>
            </p:nvSpPr>
            <p:spPr bwMode="auto">
              <a:xfrm>
                <a:off x="7069355" y="3219180"/>
                <a:ext cx="277308" cy="284571"/>
              </a:xfrm>
              <a:custGeom>
                <a:avLst/>
                <a:gdLst>
                  <a:gd name="connsiteX0" fmla="*/ 5999 w 277308"/>
                  <a:gd name="connsiteY0" fmla="*/ 218545 h 284571"/>
                  <a:gd name="connsiteX1" fmla="*/ 33640 w 277308"/>
                  <a:gd name="connsiteY1" fmla="*/ 218545 h 284571"/>
                  <a:gd name="connsiteX2" fmla="*/ 39168 w 277308"/>
                  <a:gd name="connsiteY2" fmla="*/ 223201 h 284571"/>
                  <a:gd name="connsiteX3" fmla="*/ 39168 w 277308"/>
                  <a:gd name="connsiteY3" fmla="*/ 246903 h 284571"/>
                  <a:gd name="connsiteX4" fmla="*/ 239461 w 277308"/>
                  <a:gd name="connsiteY4" fmla="*/ 246903 h 284571"/>
                  <a:gd name="connsiteX5" fmla="*/ 239461 w 277308"/>
                  <a:gd name="connsiteY5" fmla="*/ 224047 h 284571"/>
                  <a:gd name="connsiteX6" fmla="*/ 244564 w 277308"/>
                  <a:gd name="connsiteY6" fmla="*/ 218969 h 284571"/>
                  <a:gd name="connsiteX7" fmla="*/ 271780 w 277308"/>
                  <a:gd name="connsiteY7" fmla="*/ 218969 h 284571"/>
                  <a:gd name="connsiteX8" fmla="*/ 277308 w 277308"/>
                  <a:gd name="connsiteY8" fmla="*/ 224047 h 284571"/>
                  <a:gd name="connsiteX9" fmla="*/ 277308 w 277308"/>
                  <a:gd name="connsiteY9" fmla="*/ 279915 h 284571"/>
                  <a:gd name="connsiteX10" fmla="*/ 272630 w 277308"/>
                  <a:gd name="connsiteY10" fmla="*/ 284571 h 284571"/>
                  <a:gd name="connsiteX11" fmla="*/ 5999 w 277308"/>
                  <a:gd name="connsiteY11" fmla="*/ 284571 h 284571"/>
                  <a:gd name="connsiteX12" fmla="*/ 1321 w 277308"/>
                  <a:gd name="connsiteY12" fmla="*/ 279915 h 284571"/>
                  <a:gd name="connsiteX13" fmla="*/ 1321 w 277308"/>
                  <a:gd name="connsiteY13" fmla="*/ 224047 h 284571"/>
                  <a:gd name="connsiteX14" fmla="*/ 5999 w 277308"/>
                  <a:gd name="connsiteY14" fmla="*/ 218545 h 284571"/>
                  <a:gd name="connsiteX15" fmla="*/ 4675 w 277308"/>
                  <a:gd name="connsiteY15" fmla="*/ 0 h 284571"/>
                  <a:gd name="connsiteX16" fmla="*/ 271549 w 277308"/>
                  <a:gd name="connsiteY16" fmla="*/ 0 h 284571"/>
                  <a:gd name="connsiteX17" fmla="*/ 275798 w 277308"/>
                  <a:gd name="connsiteY17" fmla="*/ 5097 h 284571"/>
                  <a:gd name="connsiteX18" fmla="*/ 275798 w 277308"/>
                  <a:gd name="connsiteY18" fmla="*/ 62014 h 284571"/>
                  <a:gd name="connsiteX19" fmla="*/ 271124 w 277308"/>
                  <a:gd name="connsiteY19" fmla="*/ 66686 h 284571"/>
                  <a:gd name="connsiteX20" fmla="*/ 243501 w 277308"/>
                  <a:gd name="connsiteY20" fmla="*/ 66686 h 284571"/>
                  <a:gd name="connsiteX21" fmla="*/ 237977 w 277308"/>
                  <a:gd name="connsiteY21" fmla="*/ 62014 h 284571"/>
                  <a:gd name="connsiteX22" fmla="*/ 237977 w 277308"/>
                  <a:gd name="connsiteY22" fmla="*/ 37803 h 284571"/>
                  <a:gd name="connsiteX23" fmla="*/ 38247 w 277308"/>
                  <a:gd name="connsiteY23" fmla="*/ 37803 h 284571"/>
                  <a:gd name="connsiteX24" fmla="*/ 38247 w 277308"/>
                  <a:gd name="connsiteY24" fmla="*/ 62014 h 284571"/>
                  <a:gd name="connsiteX25" fmla="*/ 33572 w 277308"/>
                  <a:gd name="connsiteY25" fmla="*/ 66686 h 284571"/>
                  <a:gd name="connsiteX26" fmla="*/ 4675 w 277308"/>
                  <a:gd name="connsiteY26" fmla="*/ 66686 h 284571"/>
                  <a:gd name="connsiteX27" fmla="*/ 0 w 277308"/>
                  <a:gd name="connsiteY27" fmla="*/ 62014 h 284571"/>
                  <a:gd name="connsiteX28" fmla="*/ 0 w 277308"/>
                  <a:gd name="connsiteY28" fmla="*/ 5097 h 284571"/>
                  <a:gd name="connsiteX29" fmla="*/ 4675 w 277308"/>
                  <a:gd name="connsiteY29" fmla="*/ 0 h 28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308" h="284571">
                    <a:moveTo>
                      <a:pt x="5999" y="218545"/>
                    </a:moveTo>
                    <a:lnTo>
                      <a:pt x="33640" y="218545"/>
                    </a:lnTo>
                    <a:cubicBezTo>
                      <a:pt x="37042" y="218545"/>
                      <a:pt x="39168" y="220662"/>
                      <a:pt x="39168" y="223201"/>
                    </a:cubicBezTo>
                    <a:lnTo>
                      <a:pt x="39168" y="246903"/>
                    </a:lnTo>
                    <a:lnTo>
                      <a:pt x="239461" y="246903"/>
                    </a:lnTo>
                    <a:lnTo>
                      <a:pt x="239461" y="224047"/>
                    </a:lnTo>
                    <a:cubicBezTo>
                      <a:pt x="239461" y="221085"/>
                      <a:pt x="241587" y="218969"/>
                      <a:pt x="244564" y="218969"/>
                    </a:cubicBezTo>
                    <a:lnTo>
                      <a:pt x="271780" y="218969"/>
                    </a:lnTo>
                    <a:cubicBezTo>
                      <a:pt x="274757" y="218969"/>
                      <a:pt x="276883" y="221085"/>
                      <a:pt x="277308" y="224047"/>
                    </a:cubicBezTo>
                    <a:lnTo>
                      <a:pt x="277308" y="279915"/>
                    </a:lnTo>
                    <a:cubicBezTo>
                      <a:pt x="277308" y="282455"/>
                      <a:pt x="275182" y="284571"/>
                      <a:pt x="272630" y="284571"/>
                    </a:cubicBezTo>
                    <a:lnTo>
                      <a:pt x="5999" y="284571"/>
                    </a:lnTo>
                    <a:cubicBezTo>
                      <a:pt x="3447" y="284571"/>
                      <a:pt x="1321" y="282455"/>
                      <a:pt x="1321" y="279915"/>
                    </a:cubicBezTo>
                    <a:lnTo>
                      <a:pt x="1321" y="224047"/>
                    </a:lnTo>
                    <a:cubicBezTo>
                      <a:pt x="1321" y="220662"/>
                      <a:pt x="3447" y="218545"/>
                      <a:pt x="5999" y="218545"/>
                    </a:cubicBezTo>
                    <a:close/>
                    <a:moveTo>
                      <a:pt x="4675" y="0"/>
                    </a:moveTo>
                    <a:lnTo>
                      <a:pt x="271549" y="0"/>
                    </a:lnTo>
                    <a:cubicBezTo>
                      <a:pt x="274523" y="0"/>
                      <a:pt x="276648" y="2124"/>
                      <a:pt x="275798" y="5097"/>
                    </a:cubicBezTo>
                    <a:lnTo>
                      <a:pt x="275798" y="62014"/>
                    </a:lnTo>
                    <a:cubicBezTo>
                      <a:pt x="275798" y="64563"/>
                      <a:pt x="273674" y="66686"/>
                      <a:pt x="271124" y="66686"/>
                    </a:cubicBezTo>
                    <a:lnTo>
                      <a:pt x="243501" y="66686"/>
                    </a:lnTo>
                    <a:cubicBezTo>
                      <a:pt x="240102" y="66686"/>
                      <a:pt x="237977" y="64563"/>
                      <a:pt x="237977" y="62014"/>
                    </a:cubicBezTo>
                    <a:lnTo>
                      <a:pt x="237977" y="37803"/>
                    </a:lnTo>
                    <a:lnTo>
                      <a:pt x="38247" y="37803"/>
                    </a:lnTo>
                    <a:lnTo>
                      <a:pt x="38247" y="62014"/>
                    </a:lnTo>
                    <a:cubicBezTo>
                      <a:pt x="38247" y="64563"/>
                      <a:pt x="36122" y="66686"/>
                      <a:pt x="33572" y="66686"/>
                    </a:cubicBezTo>
                    <a:lnTo>
                      <a:pt x="4675" y="66686"/>
                    </a:lnTo>
                    <a:cubicBezTo>
                      <a:pt x="2125" y="66686"/>
                      <a:pt x="0" y="64563"/>
                      <a:pt x="0" y="62014"/>
                    </a:cubicBezTo>
                    <a:lnTo>
                      <a:pt x="0" y="5097"/>
                    </a:lnTo>
                    <a:cubicBezTo>
                      <a:pt x="0" y="2124"/>
                      <a:pt x="2125" y="0"/>
                      <a:pt x="4675" y="0"/>
                    </a:cubicBezTo>
                    <a:close/>
                  </a:path>
                </a:pathLst>
              </a:custGeom>
              <a:solidFill>
                <a:srgbClr val="0072C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Shape 11"/>
              <p:cNvSpPr>
                <a:spLocks noChangeAspect="1"/>
              </p:cNvSpPr>
              <p:nvPr/>
            </p:nvSpPr>
            <p:spPr bwMode="auto">
              <a:xfrm>
                <a:off x="7126798" y="3285205"/>
                <a:ext cx="181570" cy="152519"/>
              </a:xfrm>
              <a:custGeom>
                <a:avLst/>
                <a:gdLst>
                  <a:gd name="connsiteX0" fmla="*/ 4688 w 181570"/>
                  <a:gd name="connsiteY0" fmla="*/ 114885 h 152519"/>
                  <a:gd name="connsiteX1" fmla="*/ 42191 w 181570"/>
                  <a:gd name="connsiteY1" fmla="*/ 114885 h 152519"/>
                  <a:gd name="connsiteX2" fmla="*/ 46878 w 181570"/>
                  <a:gd name="connsiteY2" fmla="*/ 120016 h 152519"/>
                  <a:gd name="connsiteX3" fmla="*/ 46878 w 181570"/>
                  <a:gd name="connsiteY3" fmla="*/ 147388 h 152519"/>
                  <a:gd name="connsiteX4" fmla="*/ 42191 w 181570"/>
                  <a:gd name="connsiteY4" fmla="*/ 152519 h 152519"/>
                  <a:gd name="connsiteX5" fmla="*/ 4688 w 181570"/>
                  <a:gd name="connsiteY5" fmla="*/ 152519 h 152519"/>
                  <a:gd name="connsiteX6" fmla="*/ 0 w 181570"/>
                  <a:gd name="connsiteY6" fmla="*/ 147388 h 152519"/>
                  <a:gd name="connsiteX7" fmla="*/ 0 w 181570"/>
                  <a:gd name="connsiteY7" fmla="*/ 120016 h 152519"/>
                  <a:gd name="connsiteX8" fmla="*/ 4688 w 181570"/>
                  <a:gd name="connsiteY8" fmla="*/ 114885 h 152519"/>
                  <a:gd name="connsiteX9" fmla="*/ 72460 w 181570"/>
                  <a:gd name="connsiteY9" fmla="*/ 87154 h 152519"/>
                  <a:gd name="connsiteX10" fmla="*/ 109537 w 181570"/>
                  <a:gd name="connsiteY10" fmla="*/ 87154 h 152519"/>
                  <a:gd name="connsiteX11" fmla="*/ 114225 w 181570"/>
                  <a:gd name="connsiteY11" fmla="*/ 92286 h 152519"/>
                  <a:gd name="connsiteX12" fmla="*/ 114225 w 181570"/>
                  <a:gd name="connsiteY12" fmla="*/ 119657 h 152519"/>
                  <a:gd name="connsiteX13" fmla="*/ 109537 w 181570"/>
                  <a:gd name="connsiteY13" fmla="*/ 124789 h 152519"/>
                  <a:gd name="connsiteX14" fmla="*/ 72460 w 181570"/>
                  <a:gd name="connsiteY14" fmla="*/ 124789 h 152519"/>
                  <a:gd name="connsiteX15" fmla="*/ 67346 w 181570"/>
                  <a:gd name="connsiteY15" fmla="*/ 119657 h 152519"/>
                  <a:gd name="connsiteX16" fmla="*/ 67346 w 181570"/>
                  <a:gd name="connsiteY16" fmla="*/ 92286 h 152519"/>
                  <a:gd name="connsiteX17" fmla="*/ 72460 w 181570"/>
                  <a:gd name="connsiteY17" fmla="*/ 87154 h 152519"/>
                  <a:gd name="connsiteX18" fmla="*/ 139171 w 181570"/>
                  <a:gd name="connsiteY18" fmla="*/ 58763 h 152519"/>
                  <a:gd name="connsiteX19" fmla="*/ 176431 w 181570"/>
                  <a:gd name="connsiteY19" fmla="*/ 58763 h 152519"/>
                  <a:gd name="connsiteX20" fmla="*/ 181570 w 181570"/>
                  <a:gd name="connsiteY20" fmla="*/ 63438 h 152519"/>
                  <a:gd name="connsiteX21" fmla="*/ 181570 w 181570"/>
                  <a:gd name="connsiteY21" fmla="*/ 91062 h 152519"/>
                  <a:gd name="connsiteX22" fmla="*/ 180714 w 181570"/>
                  <a:gd name="connsiteY22" fmla="*/ 91062 h 152519"/>
                  <a:gd name="connsiteX23" fmla="*/ 176003 w 181570"/>
                  <a:gd name="connsiteY23" fmla="*/ 95737 h 152519"/>
                  <a:gd name="connsiteX24" fmla="*/ 139171 w 181570"/>
                  <a:gd name="connsiteY24" fmla="*/ 95737 h 152519"/>
                  <a:gd name="connsiteX25" fmla="*/ 134032 w 181570"/>
                  <a:gd name="connsiteY25" fmla="*/ 91062 h 152519"/>
                  <a:gd name="connsiteX26" fmla="*/ 134032 w 181570"/>
                  <a:gd name="connsiteY26" fmla="*/ 63438 h 152519"/>
                  <a:gd name="connsiteX27" fmla="*/ 139171 w 181570"/>
                  <a:gd name="connsiteY27" fmla="*/ 58763 h 152519"/>
                  <a:gd name="connsiteX28" fmla="*/ 5728 w 181570"/>
                  <a:gd name="connsiteY28" fmla="*/ 58102 h 152519"/>
                  <a:gd name="connsiteX29" fmla="*/ 42470 w 181570"/>
                  <a:gd name="connsiteY29" fmla="*/ 58102 h 152519"/>
                  <a:gd name="connsiteX30" fmla="*/ 47538 w 181570"/>
                  <a:gd name="connsiteY30" fmla="*/ 63145 h 152519"/>
                  <a:gd name="connsiteX31" fmla="*/ 47538 w 181570"/>
                  <a:gd name="connsiteY31" fmla="*/ 90035 h 152519"/>
                  <a:gd name="connsiteX32" fmla="*/ 42470 w 181570"/>
                  <a:gd name="connsiteY32" fmla="*/ 95077 h 152519"/>
                  <a:gd name="connsiteX33" fmla="*/ 5728 w 181570"/>
                  <a:gd name="connsiteY33" fmla="*/ 95077 h 152519"/>
                  <a:gd name="connsiteX34" fmla="*/ 660 w 181570"/>
                  <a:gd name="connsiteY34" fmla="*/ 90035 h 152519"/>
                  <a:gd name="connsiteX35" fmla="*/ 660 w 181570"/>
                  <a:gd name="connsiteY35" fmla="*/ 63145 h 152519"/>
                  <a:gd name="connsiteX36" fmla="*/ 5728 w 181570"/>
                  <a:gd name="connsiteY36" fmla="*/ 58102 h 152519"/>
                  <a:gd name="connsiteX37" fmla="*/ 72460 w 181570"/>
                  <a:gd name="connsiteY37" fmla="*/ 29712 h 152519"/>
                  <a:gd name="connsiteX38" fmla="*/ 109537 w 181570"/>
                  <a:gd name="connsiteY38" fmla="*/ 29712 h 152519"/>
                  <a:gd name="connsiteX39" fmla="*/ 114225 w 181570"/>
                  <a:gd name="connsiteY39" fmla="*/ 34844 h 152519"/>
                  <a:gd name="connsiteX40" fmla="*/ 114225 w 181570"/>
                  <a:gd name="connsiteY40" fmla="*/ 62215 h 152519"/>
                  <a:gd name="connsiteX41" fmla="*/ 109537 w 181570"/>
                  <a:gd name="connsiteY41" fmla="*/ 67346 h 152519"/>
                  <a:gd name="connsiteX42" fmla="*/ 72460 w 181570"/>
                  <a:gd name="connsiteY42" fmla="*/ 67346 h 152519"/>
                  <a:gd name="connsiteX43" fmla="*/ 67346 w 181570"/>
                  <a:gd name="connsiteY43" fmla="*/ 62215 h 152519"/>
                  <a:gd name="connsiteX44" fmla="*/ 67346 w 181570"/>
                  <a:gd name="connsiteY44" fmla="*/ 34844 h 152519"/>
                  <a:gd name="connsiteX45" fmla="*/ 72460 w 181570"/>
                  <a:gd name="connsiteY45" fmla="*/ 29712 h 152519"/>
                  <a:gd name="connsiteX46" fmla="*/ 4669 w 181570"/>
                  <a:gd name="connsiteY46" fmla="*/ 0 h 152519"/>
                  <a:gd name="connsiteX47" fmla="*/ 42020 w 181570"/>
                  <a:gd name="connsiteY47" fmla="*/ 0 h 152519"/>
                  <a:gd name="connsiteX48" fmla="*/ 47538 w 181570"/>
                  <a:gd name="connsiteY48" fmla="*/ 5050 h 152519"/>
                  <a:gd name="connsiteX49" fmla="*/ 47538 w 181570"/>
                  <a:gd name="connsiteY49" fmla="*/ 33666 h 152519"/>
                  <a:gd name="connsiteX50" fmla="*/ 42445 w 181570"/>
                  <a:gd name="connsiteY50" fmla="*/ 38295 h 152519"/>
                  <a:gd name="connsiteX51" fmla="*/ 4669 w 181570"/>
                  <a:gd name="connsiteY51" fmla="*/ 38295 h 152519"/>
                  <a:gd name="connsiteX52" fmla="*/ 0 w 181570"/>
                  <a:gd name="connsiteY52" fmla="*/ 33666 h 152519"/>
                  <a:gd name="connsiteX53" fmla="*/ 0 w 181570"/>
                  <a:gd name="connsiteY53" fmla="*/ 5050 h 152519"/>
                  <a:gd name="connsiteX54" fmla="*/ 4669 w 181570"/>
                  <a:gd name="connsiteY54" fmla="*/ 0 h 15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1570" h="152519">
                    <a:moveTo>
                      <a:pt x="4688" y="114885"/>
                    </a:moveTo>
                    <a:lnTo>
                      <a:pt x="42191" y="114885"/>
                    </a:lnTo>
                    <a:cubicBezTo>
                      <a:pt x="44748" y="114885"/>
                      <a:pt x="46878" y="117023"/>
                      <a:pt x="46878" y="120016"/>
                    </a:cubicBezTo>
                    <a:lnTo>
                      <a:pt x="46878" y="147388"/>
                    </a:lnTo>
                    <a:cubicBezTo>
                      <a:pt x="46878" y="150381"/>
                      <a:pt x="44748" y="152519"/>
                      <a:pt x="42191" y="152519"/>
                    </a:cubicBezTo>
                    <a:lnTo>
                      <a:pt x="4688" y="152519"/>
                    </a:lnTo>
                    <a:cubicBezTo>
                      <a:pt x="2131" y="152519"/>
                      <a:pt x="0" y="150381"/>
                      <a:pt x="0" y="147388"/>
                    </a:cubicBezTo>
                    <a:lnTo>
                      <a:pt x="0" y="120016"/>
                    </a:lnTo>
                    <a:cubicBezTo>
                      <a:pt x="0" y="117023"/>
                      <a:pt x="2131" y="114885"/>
                      <a:pt x="4688" y="114885"/>
                    </a:cubicBezTo>
                    <a:close/>
                    <a:moveTo>
                      <a:pt x="72460" y="87154"/>
                    </a:moveTo>
                    <a:lnTo>
                      <a:pt x="109537" y="87154"/>
                    </a:lnTo>
                    <a:cubicBezTo>
                      <a:pt x="112520" y="87154"/>
                      <a:pt x="114225" y="89292"/>
                      <a:pt x="114225" y="92286"/>
                    </a:cubicBezTo>
                    <a:lnTo>
                      <a:pt x="114225" y="119657"/>
                    </a:lnTo>
                    <a:cubicBezTo>
                      <a:pt x="114225" y="122650"/>
                      <a:pt x="112520" y="124789"/>
                      <a:pt x="109537" y="124789"/>
                    </a:cubicBezTo>
                    <a:lnTo>
                      <a:pt x="72460" y="124789"/>
                    </a:lnTo>
                    <a:cubicBezTo>
                      <a:pt x="69477" y="124789"/>
                      <a:pt x="67346" y="122650"/>
                      <a:pt x="67346" y="119657"/>
                    </a:cubicBezTo>
                    <a:lnTo>
                      <a:pt x="67346" y="92286"/>
                    </a:lnTo>
                    <a:cubicBezTo>
                      <a:pt x="67346" y="89292"/>
                      <a:pt x="69477" y="87154"/>
                      <a:pt x="72460" y="87154"/>
                    </a:cubicBezTo>
                    <a:close/>
                    <a:moveTo>
                      <a:pt x="139171" y="58763"/>
                    </a:moveTo>
                    <a:lnTo>
                      <a:pt x="176431" y="58763"/>
                    </a:lnTo>
                    <a:cubicBezTo>
                      <a:pt x="179429" y="58763"/>
                      <a:pt x="181570" y="60888"/>
                      <a:pt x="181570" y="63438"/>
                    </a:cubicBezTo>
                    <a:lnTo>
                      <a:pt x="181570" y="91062"/>
                    </a:lnTo>
                    <a:lnTo>
                      <a:pt x="180714" y="91062"/>
                    </a:lnTo>
                    <a:cubicBezTo>
                      <a:pt x="180714" y="93612"/>
                      <a:pt x="178572" y="95737"/>
                      <a:pt x="176003" y="95737"/>
                    </a:cubicBezTo>
                    <a:lnTo>
                      <a:pt x="139171" y="95737"/>
                    </a:lnTo>
                    <a:cubicBezTo>
                      <a:pt x="136173" y="95737"/>
                      <a:pt x="134032" y="93612"/>
                      <a:pt x="134032" y="91062"/>
                    </a:cubicBezTo>
                    <a:lnTo>
                      <a:pt x="134032" y="63438"/>
                    </a:lnTo>
                    <a:cubicBezTo>
                      <a:pt x="134032" y="60888"/>
                      <a:pt x="136173" y="58763"/>
                      <a:pt x="139171" y="58763"/>
                    </a:cubicBezTo>
                    <a:close/>
                    <a:moveTo>
                      <a:pt x="5728" y="58102"/>
                    </a:moveTo>
                    <a:lnTo>
                      <a:pt x="42470" y="58102"/>
                    </a:lnTo>
                    <a:cubicBezTo>
                      <a:pt x="45427" y="58102"/>
                      <a:pt x="47538" y="60203"/>
                      <a:pt x="47538" y="63145"/>
                    </a:cubicBezTo>
                    <a:lnTo>
                      <a:pt x="47538" y="90035"/>
                    </a:lnTo>
                    <a:cubicBezTo>
                      <a:pt x="47538" y="92976"/>
                      <a:pt x="45427" y="95077"/>
                      <a:pt x="42470" y="95077"/>
                    </a:cubicBezTo>
                    <a:lnTo>
                      <a:pt x="5728" y="95077"/>
                    </a:lnTo>
                    <a:cubicBezTo>
                      <a:pt x="2771" y="95077"/>
                      <a:pt x="660" y="92976"/>
                      <a:pt x="660" y="90035"/>
                    </a:cubicBezTo>
                    <a:lnTo>
                      <a:pt x="660" y="63145"/>
                    </a:lnTo>
                    <a:cubicBezTo>
                      <a:pt x="660" y="60203"/>
                      <a:pt x="2771" y="58102"/>
                      <a:pt x="5728" y="58102"/>
                    </a:cubicBezTo>
                    <a:close/>
                    <a:moveTo>
                      <a:pt x="72460" y="29712"/>
                    </a:moveTo>
                    <a:lnTo>
                      <a:pt x="109537" y="29712"/>
                    </a:lnTo>
                    <a:cubicBezTo>
                      <a:pt x="112520" y="29712"/>
                      <a:pt x="114225" y="31850"/>
                      <a:pt x="114225" y="34844"/>
                    </a:cubicBezTo>
                    <a:lnTo>
                      <a:pt x="114225" y="62215"/>
                    </a:lnTo>
                    <a:cubicBezTo>
                      <a:pt x="114225" y="65208"/>
                      <a:pt x="112520" y="67346"/>
                      <a:pt x="109537" y="67346"/>
                    </a:cubicBezTo>
                    <a:lnTo>
                      <a:pt x="72460" y="67346"/>
                    </a:lnTo>
                    <a:cubicBezTo>
                      <a:pt x="69477" y="67346"/>
                      <a:pt x="67346" y="65208"/>
                      <a:pt x="67346" y="62215"/>
                    </a:cubicBezTo>
                    <a:lnTo>
                      <a:pt x="67346" y="34844"/>
                    </a:lnTo>
                    <a:cubicBezTo>
                      <a:pt x="67346" y="31850"/>
                      <a:pt x="69477" y="29712"/>
                      <a:pt x="72460" y="29712"/>
                    </a:cubicBezTo>
                    <a:close/>
                    <a:moveTo>
                      <a:pt x="4669" y="0"/>
                    </a:moveTo>
                    <a:lnTo>
                      <a:pt x="42020" y="0"/>
                    </a:lnTo>
                    <a:cubicBezTo>
                      <a:pt x="45416" y="0"/>
                      <a:pt x="47538" y="2104"/>
                      <a:pt x="47538" y="5050"/>
                    </a:cubicBezTo>
                    <a:lnTo>
                      <a:pt x="47538" y="33666"/>
                    </a:lnTo>
                    <a:cubicBezTo>
                      <a:pt x="47538" y="36191"/>
                      <a:pt x="45416" y="38295"/>
                      <a:pt x="42445" y="38295"/>
                    </a:cubicBezTo>
                    <a:lnTo>
                      <a:pt x="4669" y="38295"/>
                    </a:lnTo>
                    <a:cubicBezTo>
                      <a:pt x="2122" y="38295"/>
                      <a:pt x="0" y="36191"/>
                      <a:pt x="0" y="33666"/>
                    </a:cubicBezTo>
                    <a:lnTo>
                      <a:pt x="0" y="5050"/>
                    </a:lnTo>
                    <a:cubicBezTo>
                      <a:pt x="0" y="2104"/>
                      <a:pt x="2122" y="0"/>
                      <a:pt x="4669"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22" name="Freeform: Shape 21"/>
            <p:cNvSpPr/>
            <p:nvPr/>
          </p:nvSpPr>
          <p:spPr>
            <a:xfrm>
              <a:off x="5541932" y="2761789"/>
              <a:ext cx="808068" cy="2038350"/>
            </a:xfrm>
            <a:custGeom>
              <a:avLst/>
              <a:gdLst>
                <a:gd name="connsiteX0" fmla="*/ 0 w 808068"/>
                <a:gd name="connsiteY0" fmla="*/ 2033328 h 2038350"/>
                <a:gd name="connsiteX1" fmla="*/ 808068 w 808068"/>
                <a:gd name="connsiteY1" fmla="*/ 2033328 h 2038350"/>
                <a:gd name="connsiteX2" fmla="*/ 808068 w 808068"/>
                <a:gd name="connsiteY2" fmla="*/ 2038350 h 2038350"/>
                <a:gd name="connsiteX3" fmla="*/ 0 w 808068"/>
                <a:gd name="connsiteY3" fmla="*/ 2038350 h 2038350"/>
                <a:gd name="connsiteX4" fmla="*/ 0 w 808068"/>
                <a:gd name="connsiteY4" fmla="*/ 0 h 2038350"/>
                <a:gd name="connsiteX5" fmla="*/ 808068 w 808068"/>
                <a:gd name="connsiteY5" fmla="*/ 0 h 2038350"/>
                <a:gd name="connsiteX6" fmla="*/ 808068 w 808068"/>
                <a:gd name="connsiteY6" fmla="*/ 1487228 h 2038350"/>
                <a:gd name="connsiteX7" fmla="*/ 0 w 808068"/>
                <a:gd name="connsiteY7" fmla="*/ 2033328 h 2038350"/>
                <a:gd name="connsiteX0" fmla="*/ 0 w 808068"/>
                <a:gd name="connsiteY0" fmla="*/ 2033328 h 2038350"/>
                <a:gd name="connsiteX1" fmla="*/ 808068 w 808068"/>
                <a:gd name="connsiteY1" fmla="*/ 2033328 h 2038350"/>
                <a:gd name="connsiteX2" fmla="*/ 0 w 808068"/>
                <a:gd name="connsiteY2" fmla="*/ 2038350 h 2038350"/>
                <a:gd name="connsiteX3" fmla="*/ 0 w 808068"/>
                <a:gd name="connsiteY3" fmla="*/ 2033328 h 2038350"/>
                <a:gd name="connsiteX4" fmla="*/ 0 w 808068"/>
                <a:gd name="connsiteY4" fmla="*/ 0 h 2038350"/>
                <a:gd name="connsiteX5" fmla="*/ 808068 w 808068"/>
                <a:gd name="connsiteY5" fmla="*/ 0 h 2038350"/>
                <a:gd name="connsiteX6" fmla="*/ 808068 w 808068"/>
                <a:gd name="connsiteY6" fmla="*/ 1487228 h 2038350"/>
                <a:gd name="connsiteX7" fmla="*/ 0 w 808068"/>
                <a:gd name="connsiteY7" fmla="*/ 2033328 h 2038350"/>
                <a:gd name="connsiteX8" fmla="*/ 0 w 808068"/>
                <a:gd name="connsiteY8" fmla="*/ 0 h 2038350"/>
                <a:gd name="connsiteX0" fmla="*/ 0 w 808068"/>
                <a:gd name="connsiteY0" fmla="*/ 2033328 h 2038350"/>
                <a:gd name="connsiteX1" fmla="*/ 0 w 808068"/>
                <a:gd name="connsiteY1" fmla="*/ 2038350 h 2038350"/>
                <a:gd name="connsiteX2" fmla="*/ 0 w 808068"/>
                <a:gd name="connsiteY2" fmla="*/ 2033328 h 2038350"/>
                <a:gd name="connsiteX3" fmla="*/ 0 w 808068"/>
                <a:gd name="connsiteY3" fmla="*/ 0 h 2038350"/>
                <a:gd name="connsiteX4" fmla="*/ 808068 w 808068"/>
                <a:gd name="connsiteY4" fmla="*/ 0 h 2038350"/>
                <a:gd name="connsiteX5" fmla="*/ 808068 w 808068"/>
                <a:gd name="connsiteY5" fmla="*/ 1487228 h 2038350"/>
                <a:gd name="connsiteX6" fmla="*/ 0 w 808068"/>
                <a:gd name="connsiteY6" fmla="*/ 2033328 h 2038350"/>
                <a:gd name="connsiteX7" fmla="*/ 0 w 808068"/>
                <a:gd name="connsiteY7" fmla="*/ 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068" h="2038350">
                  <a:moveTo>
                    <a:pt x="0" y="2033328"/>
                  </a:moveTo>
                  <a:lnTo>
                    <a:pt x="0" y="2038350"/>
                  </a:lnTo>
                  <a:lnTo>
                    <a:pt x="0" y="2033328"/>
                  </a:lnTo>
                  <a:close/>
                  <a:moveTo>
                    <a:pt x="0" y="0"/>
                  </a:moveTo>
                  <a:lnTo>
                    <a:pt x="808068" y="0"/>
                  </a:lnTo>
                  <a:lnTo>
                    <a:pt x="808068" y="1487228"/>
                  </a:lnTo>
                  <a:lnTo>
                    <a:pt x="0" y="2033328"/>
                  </a:lnTo>
                  <a:lnTo>
                    <a:pt x="0" y="0"/>
                  </a:lnTo>
                  <a:close/>
                </a:path>
              </a:pathLst>
            </a:custGeom>
            <a:solidFill>
              <a:srgbClr val="889B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p:cNvSpPr/>
            <p:nvPr/>
          </p:nvSpPr>
          <p:spPr>
            <a:xfrm>
              <a:off x="6350000" y="2761789"/>
              <a:ext cx="808068" cy="2038350"/>
            </a:xfrm>
            <a:custGeom>
              <a:avLst/>
              <a:gdLst>
                <a:gd name="connsiteX0" fmla="*/ 0 w 808068"/>
                <a:gd name="connsiteY0" fmla="*/ 0 h 2038350"/>
                <a:gd name="connsiteX1" fmla="*/ 808068 w 808068"/>
                <a:gd name="connsiteY1" fmla="*/ 0 h 2038350"/>
                <a:gd name="connsiteX2" fmla="*/ 808068 w 808068"/>
                <a:gd name="connsiteY2" fmla="*/ 2038350 h 2038350"/>
                <a:gd name="connsiteX3" fmla="*/ 0 w 808068"/>
                <a:gd name="connsiteY3" fmla="*/ 1492250 h 2038350"/>
              </a:gdLst>
              <a:ahLst/>
              <a:cxnLst>
                <a:cxn ang="0">
                  <a:pos x="connsiteX0" y="connsiteY0"/>
                </a:cxn>
                <a:cxn ang="0">
                  <a:pos x="connsiteX1" y="connsiteY1"/>
                </a:cxn>
                <a:cxn ang="0">
                  <a:pos x="connsiteX2" y="connsiteY2"/>
                </a:cxn>
                <a:cxn ang="0">
                  <a:pos x="connsiteX3" y="connsiteY3"/>
                </a:cxn>
              </a:cxnLst>
              <a:rect l="l" t="t" r="r" b="b"/>
              <a:pathLst>
                <a:path w="808068" h="2038350">
                  <a:moveTo>
                    <a:pt x="0" y="0"/>
                  </a:moveTo>
                  <a:lnTo>
                    <a:pt x="808068" y="0"/>
                  </a:lnTo>
                  <a:lnTo>
                    <a:pt x="808068" y="2038350"/>
                  </a:lnTo>
                  <a:lnTo>
                    <a:pt x="0" y="1492250"/>
                  </a:ln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Event Hub Icon"/>
          <p:cNvGrpSpPr>
            <a:grpSpLocks noChangeAspect="1"/>
          </p:cNvGrpSpPr>
          <p:nvPr/>
        </p:nvGrpSpPr>
        <p:grpSpPr>
          <a:xfrm>
            <a:off x="1471565" y="619832"/>
            <a:ext cx="3931920" cy="4034902"/>
            <a:chOff x="7069355" y="3219180"/>
            <a:chExt cx="277308" cy="284571"/>
          </a:xfrm>
        </p:grpSpPr>
        <p:sp>
          <p:nvSpPr>
            <p:cNvPr id="25" name="Freeform: Shape 24"/>
            <p:cNvSpPr>
              <a:spLocks noChangeAspect="1"/>
            </p:cNvSpPr>
            <p:nvPr/>
          </p:nvSpPr>
          <p:spPr bwMode="auto">
            <a:xfrm>
              <a:off x="7069355" y="3219180"/>
              <a:ext cx="277308" cy="284571"/>
            </a:xfrm>
            <a:custGeom>
              <a:avLst/>
              <a:gdLst>
                <a:gd name="connsiteX0" fmla="*/ 5999 w 277308"/>
                <a:gd name="connsiteY0" fmla="*/ 218545 h 284571"/>
                <a:gd name="connsiteX1" fmla="*/ 33640 w 277308"/>
                <a:gd name="connsiteY1" fmla="*/ 218545 h 284571"/>
                <a:gd name="connsiteX2" fmla="*/ 39168 w 277308"/>
                <a:gd name="connsiteY2" fmla="*/ 223201 h 284571"/>
                <a:gd name="connsiteX3" fmla="*/ 39168 w 277308"/>
                <a:gd name="connsiteY3" fmla="*/ 246903 h 284571"/>
                <a:gd name="connsiteX4" fmla="*/ 239461 w 277308"/>
                <a:gd name="connsiteY4" fmla="*/ 246903 h 284571"/>
                <a:gd name="connsiteX5" fmla="*/ 239461 w 277308"/>
                <a:gd name="connsiteY5" fmla="*/ 224047 h 284571"/>
                <a:gd name="connsiteX6" fmla="*/ 244564 w 277308"/>
                <a:gd name="connsiteY6" fmla="*/ 218969 h 284571"/>
                <a:gd name="connsiteX7" fmla="*/ 271780 w 277308"/>
                <a:gd name="connsiteY7" fmla="*/ 218969 h 284571"/>
                <a:gd name="connsiteX8" fmla="*/ 277308 w 277308"/>
                <a:gd name="connsiteY8" fmla="*/ 224047 h 284571"/>
                <a:gd name="connsiteX9" fmla="*/ 277308 w 277308"/>
                <a:gd name="connsiteY9" fmla="*/ 279915 h 284571"/>
                <a:gd name="connsiteX10" fmla="*/ 272630 w 277308"/>
                <a:gd name="connsiteY10" fmla="*/ 284571 h 284571"/>
                <a:gd name="connsiteX11" fmla="*/ 5999 w 277308"/>
                <a:gd name="connsiteY11" fmla="*/ 284571 h 284571"/>
                <a:gd name="connsiteX12" fmla="*/ 1321 w 277308"/>
                <a:gd name="connsiteY12" fmla="*/ 279915 h 284571"/>
                <a:gd name="connsiteX13" fmla="*/ 1321 w 277308"/>
                <a:gd name="connsiteY13" fmla="*/ 224047 h 284571"/>
                <a:gd name="connsiteX14" fmla="*/ 5999 w 277308"/>
                <a:gd name="connsiteY14" fmla="*/ 218545 h 284571"/>
                <a:gd name="connsiteX15" fmla="*/ 4675 w 277308"/>
                <a:gd name="connsiteY15" fmla="*/ 0 h 284571"/>
                <a:gd name="connsiteX16" fmla="*/ 271549 w 277308"/>
                <a:gd name="connsiteY16" fmla="*/ 0 h 284571"/>
                <a:gd name="connsiteX17" fmla="*/ 275798 w 277308"/>
                <a:gd name="connsiteY17" fmla="*/ 5097 h 284571"/>
                <a:gd name="connsiteX18" fmla="*/ 275798 w 277308"/>
                <a:gd name="connsiteY18" fmla="*/ 62014 h 284571"/>
                <a:gd name="connsiteX19" fmla="*/ 271124 w 277308"/>
                <a:gd name="connsiteY19" fmla="*/ 66686 h 284571"/>
                <a:gd name="connsiteX20" fmla="*/ 243501 w 277308"/>
                <a:gd name="connsiteY20" fmla="*/ 66686 h 284571"/>
                <a:gd name="connsiteX21" fmla="*/ 237977 w 277308"/>
                <a:gd name="connsiteY21" fmla="*/ 62014 h 284571"/>
                <a:gd name="connsiteX22" fmla="*/ 237977 w 277308"/>
                <a:gd name="connsiteY22" fmla="*/ 37803 h 284571"/>
                <a:gd name="connsiteX23" fmla="*/ 38247 w 277308"/>
                <a:gd name="connsiteY23" fmla="*/ 37803 h 284571"/>
                <a:gd name="connsiteX24" fmla="*/ 38247 w 277308"/>
                <a:gd name="connsiteY24" fmla="*/ 62014 h 284571"/>
                <a:gd name="connsiteX25" fmla="*/ 33572 w 277308"/>
                <a:gd name="connsiteY25" fmla="*/ 66686 h 284571"/>
                <a:gd name="connsiteX26" fmla="*/ 4675 w 277308"/>
                <a:gd name="connsiteY26" fmla="*/ 66686 h 284571"/>
                <a:gd name="connsiteX27" fmla="*/ 0 w 277308"/>
                <a:gd name="connsiteY27" fmla="*/ 62014 h 284571"/>
                <a:gd name="connsiteX28" fmla="*/ 0 w 277308"/>
                <a:gd name="connsiteY28" fmla="*/ 5097 h 284571"/>
                <a:gd name="connsiteX29" fmla="*/ 4675 w 277308"/>
                <a:gd name="connsiteY29" fmla="*/ 0 h 28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308" h="284571">
                  <a:moveTo>
                    <a:pt x="5999" y="218545"/>
                  </a:moveTo>
                  <a:lnTo>
                    <a:pt x="33640" y="218545"/>
                  </a:lnTo>
                  <a:cubicBezTo>
                    <a:pt x="37042" y="218545"/>
                    <a:pt x="39168" y="220662"/>
                    <a:pt x="39168" y="223201"/>
                  </a:cubicBezTo>
                  <a:lnTo>
                    <a:pt x="39168" y="246903"/>
                  </a:lnTo>
                  <a:lnTo>
                    <a:pt x="239461" y="246903"/>
                  </a:lnTo>
                  <a:lnTo>
                    <a:pt x="239461" y="224047"/>
                  </a:lnTo>
                  <a:cubicBezTo>
                    <a:pt x="239461" y="221085"/>
                    <a:pt x="241587" y="218969"/>
                    <a:pt x="244564" y="218969"/>
                  </a:cubicBezTo>
                  <a:lnTo>
                    <a:pt x="271780" y="218969"/>
                  </a:lnTo>
                  <a:cubicBezTo>
                    <a:pt x="274757" y="218969"/>
                    <a:pt x="276883" y="221085"/>
                    <a:pt x="277308" y="224047"/>
                  </a:cubicBezTo>
                  <a:lnTo>
                    <a:pt x="277308" y="279915"/>
                  </a:lnTo>
                  <a:cubicBezTo>
                    <a:pt x="277308" y="282455"/>
                    <a:pt x="275182" y="284571"/>
                    <a:pt x="272630" y="284571"/>
                  </a:cubicBezTo>
                  <a:lnTo>
                    <a:pt x="5999" y="284571"/>
                  </a:lnTo>
                  <a:cubicBezTo>
                    <a:pt x="3447" y="284571"/>
                    <a:pt x="1321" y="282455"/>
                    <a:pt x="1321" y="279915"/>
                  </a:cubicBezTo>
                  <a:lnTo>
                    <a:pt x="1321" y="224047"/>
                  </a:lnTo>
                  <a:cubicBezTo>
                    <a:pt x="1321" y="220662"/>
                    <a:pt x="3447" y="218545"/>
                    <a:pt x="5999" y="218545"/>
                  </a:cubicBezTo>
                  <a:close/>
                  <a:moveTo>
                    <a:pt x="4675" y="0"/>
                  </a:moveTo>
                  <a:lnTo>
                    <a:pt x="271549" y="0"/>
                  </a:lnTo>
                  <a:cubicBezTo>
                    <a:pt x="274523" y="0"/>
                    <a:pt x="276648" y="2124"/>
                    <a:pt x="275798" y="5097"/>
                  </a:cubicBezTo>
                  <a:lnTo>
                    <a:pt x="275798" y="62014"/>
                  </a:lnTo>
                  <a:cubicBezTo>
                    <a:pt x="275798" y="64563"/>
                    <a:pt x="273674" y="66686"/>
                    <a:pt x="271124" y="66686"/>
                  </a:cubicBezTo>
                  <a:lnTo>
                    <a:pt x="243501" y="66686"/>
                  </a:lnTo>
                  <a:cubicBezTo>
                    <a:pt x="240102" y="66686"/>
                    <a:pt x="237977" y="64563"/>
                    <a:pt x="237977" y="62014"/>
                  </a:cubicBezTo>
                  <a:lnTo>
                    <a:pt x="237977" y="37803"/>
                  </a:lnTo>
                  <a:lnTo>
                    <a:pt x="38247" y="37803"/>
                  </a:lnTo>
                  <a:lnTo>
                    <a:pt x="38247" y="62014"/>
                  </a:lnTo>
                  <a:cubicBezTo>
                    <a:pt x="38247" y="64563"/>
                    <a:pt x="36122" y="66686"/>
                    <a:pt x="33572" y="66686"/>
                  </a:cubicBezTo>
                  <a:lnTo>
                    <a:pt x="4675" y="66686"/>
                  </a:lnTo>
                  <a:cubicBezTo>
                    <a:pt x="2125" y="66686"/>
                    <a:pt x="0" y="64563"/>
                    <a:pt x="0" y="62014"/>
                  </a:cubicBezTo>
                  <a:lnTo>
                    <a:pt x="0" y="5097"/>
                  </a:lnTo>
                  <a:cubicBezTo>
                    <a:pt x="0" y="2124"/>
                    <a:pt x="2125" y="0"/>
                    <a:pt x="4675" y="0"/>
                  </a:cubicBezTo>
                  <a:close/>
                </a:path>
              </a:pathLst>
            </a:custGeom>
            <a:solidFill>
              <a:srgbClr val="0072C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 name="Freeform: Shape 25"/>
            <p:cNvSpPr>
              <a:spLocks noChangeAspect="1"/>
            </p:cNvSpPr>
            <p:nvPr/>
          </p:nvSpPr>
          <p:spPr bwMode="auto">
            <a:xfrm>
              <a:off x="7126798" y="3285205"/>
              <a:ext cx="181570" cy="152519"/>
            </a:xfrm>
            <a:custGeom>
              <a:avLst/>
              <a:gdLst>
                <a:gd name="connsiteX0" fmla="*/ 4688 w 181570"/>
                <a:gd name="connsiteY0" fmla="*/ 114885 h 152519"/>
                <a:gd name="connsiteX1" fmla="*/ 42191 w 181570"/>
                <a:gd name="connsiteY1" fmla="*/ 114885 h 152519"/>
                <a:gd name="connsiteX2" fmla="*/ 46878 w 181570"/>
                <a:gd name="connsiteY2" fmla="*/ 120016 h 152519"/>
                <a:gd name="connsiteX3" fmla="*/ 46878 w 181570"/>
                <a:gd name="connsiteY3" fmla="*/ 147388 h 152519"/>
                <a:gd name="connsiteX4" fmla="*/ 42191 w 181570"/>
                <a:gd name="connsiteY4" fmla="*/ 152519 h 152519"/>
                <a:gd name="connsiteX5" fmla="*/ 4688 w 181570"/>
                <a:gd name="connsiteY5" fmla="*/ 152519 h 152519"/>
                <a:gd name="connsiteX6" fmla="*/ 0 w 181570"/>
                <a:gd name="connsiteY6" fmla="*/ 147388 h 152519"/>
                <a:gd name="connsiteX7" fmla="*/ 0 w 181570"/>
                <a:gd name="connsiteY7" fmla="*/ 120016 h 152519"/>
                <a:gd name="connsiteX8" fmla="*/ 4688 w 181570"/>
                <a:gd name="connsiteY8" fmla="*/ 114885 h 152519"/>
                <a:gd name="connsiteX9" fmla="*/ 72460 w 181570"/>
                <a:gd name="connsiteY9" fmla="*/ 87154 h 152519"/>
                <a:gd name="connsiteX10" fmla="*/ 109537 w 181570"/>
                <a:gd name="connsiteY10" fmla="*/ 87154 h 152519"/>
                <a:gd name="connsiteX11" fmla="*/ 114225 w 181570"/>
                <a:gd name="connsiteY11" fmla="*/ 92286 h 152519"/>
                <a:gd name="connsiteX12" fmla="*/ 114225 w 181570"/>
                <a:gd name="connsiteY12" fmla="*/ 119657 h 152519"/>
                <a:gd name="connsiteX13" fmla="*/ 109537 w 181570"/>
                <a:gd name="connsiteY13" fmla="*/ 124789 h 152519"/>
                <a:gd name="connsiteX14" fmla="*/ 72460 w 181570"/>
                <a:gd name="connsiteY14" fmla="*/ 124789 h 152519"/>
                <a:gd name="connsiteX15" fmla="*/ 67346 w 181570"/>
                <a:gd name="connsiteY15" fmla="*/ 119657 h 152519"/>
                <a:gd name="connsiteX16" fmla="*/ 67346 w 181570"/>
                <a:gd name="connsiteY16" fmla="*/ 92286 h 152519"/>
                <a:gd name="connsiteX17" fmla="*/ 72460 w 181570"/>
                <a:gd name="connsiteY17" fmla="*/ 87154 h 152519"/>
                <a:gd name="connsiteX18" fmla="*/ 139171 w 181570"/>
                <a:gd name="connsiteY18" fmla="*/ 58763 h 152519"/>
                <a:gd name="connsiteX19" fmla="*/ 176431 w 181570"/>
                <a:gd name="connsiteY19" fmla="*/ 58763 h 152519"/>
                <a:gd name="connsiteX20" fmla="*/ 181570 w 181570"/>
                <a:gd name="connsiteY20" fmla="*/ 63438 h 152519"/>
                <a:gd name="connsiteX21" fmla="*/ 181570 w 181570"/>
                <a:gd name="connsiteY21" fmla="*/ 91062 h 152519"/>
                <a:gd name="connsiteX22" fmla="*/ 180714 w 181570"/>
                <a:gd name="connsiteY22" fmla="*/ 91062 h 152519"/>
                <a:gd name="connsiteX23" fmla="*/ 176003 w 181570"/>
                <a:gd name="connsiteY23" fmla="*/ 95737 h 152519"/>
                <a:gd name="connsiteX24" fmla="*/ 139171 w 181570"/>
                <a:gd name="connsiteY24" fmla="*/ 95737 h 152519"/>
                <a:gd name="connsiteX25" fmla="*/ 134032 w 181570"/>
                <a:gd name="connsiteY25" fmla="*/ 91062 h 152519"/>
                <a:gd name="connsiteX26" fmla="*/ 134032 w 181570"/>
                <a:gd name="connsiteY26" fmla="*/ 63438 h 152519"/>
                <a:gd name="connsiteX27" fmla="*/ 139171 w 181570"/>
                <a:gd name="connsiteY27" fmla="*/ 58763 h 152519"/>
                <a:gd name="connsiteX28" fmla="*/ 5728 w 181570"/>
                <a:gd name="connsiteY28" fmla="*/ 58102 h 152519"/>
                <a:gd name="connsiteX29" fmla="*/ 42470 w 181570"/>
                <a:gd name="connsiteY29" fmla="*/ 58102 h 152519"/>
                <a:gd name="connsiteX30" fmla="*/ 47538 w 181570"/>
                <a:gd name="connsiteY30" fmla="*/ 63145 h 152519"/>
                <a:gd name="connsiteX31" fmla="*/ 47538 w 181570"/>
                <a:gd name="connsiteY31" fmla="*/ 90035 h 152519"/>
                <a:gd name="connsiteX32" fmla="*/ 42470 w 181570"/>
                <a:gd name="connsiteY32" fmla="*/ 95077 h 152519"/>
                <a:gd name="connsiteX33" fmla="*/ 5728 w 181570"/>
                <a:gd name="connsiteY33" fmla="*/ 95077 h 152519"/>
                <a:gd name="connsiteX34" fmla="*/ 660 w 181570"/>
                <a:gd name="connsiteY34" fmla="*/ 90035 h 152519"/>
                <a:gd name="connsiteX35" fmla="*/ 660 w 181570"/>
                <a:gd name="connsiteY35" fmla="*/ 63145 h 152519"/>
                <a:gd name="connsiteX36" fmla="*/ 5728 w 181570"/>
                <a:gd name="connsiteY36" fmla="*/ 58102 h 152519"/>
                <a:gd name="connsiteX37" fmla="*/ 72460 w 181570"/>
                <a:gd name="connsiteY37" fmla="*/ 29712 h 152519"/>
                <a:gd name="connsiteX38" fmla="*/ 109537 w 181570"/>
                <a:gd name="connsiteY38" fmla="*/ 29712 h 152519"/>
                <a:gd name="connsiteX39" fmla="*/ 114225 w 181570"/>
                <a:gd name="connsiteY39" fmla="*/ 34844 h 152519"/>
                <a:gd name="connsiteX40" fmla="*/ 114225 w 181570"/>
                <a:gd name="connsiteY40" fmla="*/ 62215 h 152519"/>
                <a:gd name="connsiteX41" fmla="*/ 109537 w 181570"/>
                <a:gd name="connsiteY41" fmla="*/ 67346 h 152519"/>
                <a:gd name="connsiteX42" fmla="*/ 72460 w 181570"/>
                <a:gd name="connsiteY42" fmla="*/ 67346 h 152519"/>
                <a:gd name="connsiteX43" fmla="*/ 67346 w 181570"/>
                <a:gd name="connsiteY43" fmla="*/ 62215 h 152519"/>
                <a:gd name="connsiteX44" fmla="*/ 67346 w 181570"/>
                <a:gd name="connsiteY44" fmla="*/ 34844 h 152519"/>
                <a:gd name="connsiteX45" fmla="*/ 72460 w 181570"/>
                <a:gd name="connsiteY45" fmla="*/ 29712 h 152519"/>
                <a:gd name="connsiteX46" fmla="*/ 4669 w 181570"/>
                <a:gd name="connsiteY46" fmla="*/ 0 h 152519"/>
                <a:gd name="connsiteX47" fmla="*/ 42020 w 181570"/>
                <a:gd name="connsiteY47" fmla="*/ 0 h 152519"/>
                <a:gd name="connsiteX48" fmla="*/ 47538 w 181570"/>
                <a:gd name="connsiteY48" fmla="*/ 5050 h 152519"/>
                <a:gd name="connsiteX49" fmla="*/ 47538 w 181570"/>
                <a:gd name="connsiteY49" fmla="*/ 33666 h 152519"/>
                <a:gd name="connsiteX50" fmla="*/ 42445 w 181570"/>
                <a:gd name="connsiteY50" fmla="*/ 38295 h 152519"/>
                <a:gd name="connsiteX51" fmla="*/ 4669 w 181570"/>
                <a:gd name="connsiteY51" fmla="*/ 38295 h 152519"/>
                <a:gd name="connsiteX52" fmla="*/ 0 w 181570"/>
                <a:gd name="connsiteY52" fmla="*/ 33666 h 152519"/>
                <a:gd name="connsiteX53" fmla="*/ 0 w 181570"/>
                <a:gd name="connsiteY53" fmla="*/ 5050 h 152519"/>
                <a:gd name="connsiteX54" fmla="*/ 4669 w 181570"/>
                <a:gd name="connsiteY54" fmla="*/ 0 h 15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1570" h="152519">
                  <a:moveTo>
                    <a:pt x="4688" y="114885"/>
                  </a:moveTo>
                  <a:lnTo>
                    <a:pt x="42191" y="114885"/>
                  </a:lnTo>
                  <a:cubicBezTo>
                    <a:pt x="44748" y="114885"/>
                    <a:pt x="46878" y="117023"/>
                    <a:pt x="46878" y="120016"/>
                  </a:cubicBezTo>
                  <a:lnTo>
                    <a:pt x="46878" y="147388"/>
                  </a:lnTo>
                  <a:cubicBezTo>
                    <a:pt x="46878" y="150381"/>
                    <a:pt x="44748" y="152519"/>
                    <a:pt x="42191" y="152519"/>
                  </a:cubicBezTo>
                  <a:lnTo>
                    <a:pt x="4688" y="152519"/>
                  </a:lnTo>
                  <a:cubicBezTo>
                    <a:pt x="2131" y="152519"/>
                    <a:pt x="0" y="150381"/>
                    <a:pt x="0" y="147388"/>
                  </a:cubicBezTo>
                  <a:lnTo>
                    <a:pt x="0" y="120016"/>
                  </a:lnTo>
                  <a:cubicBezTo>
                    <a:pt x="0" y="117023"/>
                    <a:pt x="2131" y="114885"/>
                    <a:pt x="4688" y="114885"/>
                  </a:cubicBezTo>
                  <a:close/>
                  <a:moveTo>
                    <a:pt x="72460" y="87154"/>
                  </a:moveTo>
                  <a:lnTo>
                    <a:pt x="109537" y="87154"/>
                  </a:lnTo>
                  <a:cubicBezTo>
                    <a:pt x="112520" y="87154"/>
                    <a:pt x="114225" y="89292"/>
                    <a:pt x="114225" y="92286"/>
                  </a:cubicBezTo>
                  <a:lnTo>
                    <a:pt x="114225" y="119657"/>
                  </a:lnTo>
                  <a:cubicBezTo>
                    <a:pt x="114225" y="122650"/>
                    <a:pt x="112520" y="124789"/>
                    <a:pt x="109537" y="124789"/>
                  </a:cubicBezTo>
                  <a:lnTo>
                    <a:pt x="72460" y="124789"/>
                  </a:lnTo>
                  <a:cubicBezTo>
                    <a:pt x="69477" y="124789"/>
                    <a:pt x="67346" y="122650"/>
                    <a:pt x="67346" y="119657"/>
                  </a:cubicBezTo>
                  <a:lnTo>
                    <a:pt x="67346" y="92286"/>
                  </a:lnTo>
                  <a:cubicBezTo>
                    <a:pt x="67346" y="89292"/>
                    <a:pt x="69477" y="87154"/>
                    <a:pt x="72460" y="87154"/>
                  </a:cubicBezTo>
                  <a:close/>
                  <a:moveTo>
                    <a:pt x="139171" y="58763"/>
                  </a:moveTo>
                  <a:lnTo>
                    <a:pt x="176431" y="58763"/>
                  </a:lnTo>
                  <a:cubicBezTo>
                    <a:pt x="179429" y="58763"/>
                    <a:pt x="181570" y="60888"/>
                    <a:pt x="181570" y="63438"/>
                  </a:cubicBezTo>
                  <a:lnTo>
                    <a:pt x="181570" y="91062"/>
                  </a:lnTo>
                  <a:lnTo>
                    <a:pt x="180714" y="91062"/>
                  </a:lnTo>
                  <a:cubicBezTo>
                    <a:pt x="180714" y="93612"/>
                    <a:pt x="178572" y="95737"/>
                    <a:pt x="176003" y="95737"/>
                  </a:cubicBezTo>
                  <a:lnTo>
                    <a:pt x="139171" y="95737"/>
                  </a:lnTo>
                  <a:cubicBezTo>
                    <a:pt x="136173" y="95737"/>
                    <a:pt x="134032" y="93612"/>
                    <a:pt x="134032" y="91062"/>
                  </a:cubicBezTo>
                  <a:lnTo>
                    <a:pt x="134032" y="63438"/>
                  </a:lnTo>
                  <a:cubicBezTo>
                    <a:pt x="134032" y="60888"/>
                    <a:pt x="136173" y="58763"/>
                    <a:pt x="139171" y="58763"/>
                  </a:cubicBezTo>
                  <a:close/>
                  <a:moveTo>
                    <a:pt x="5728" y="58102"/>
                  </a:moveTo>
                  <a:lnTo>
                    <a:pt x="42470" y="58102"/>
                  </a:lnTo>
                  <a:cubicBezTo>
                    <a:pt x="45427" y="58102"/>
                    <a:pt x="47538" y="60203"/>
                    <a:pt x="47538" y="63145"/>
                  </a:cubicBezTo>
                  <a:lnTo>
                    <a:pt x="47538" y="90035"/>
                  </a:lnTo>
                  <a:cubicBezTo>
                    <a:pt x="47538" y="92976"/>
                    <a:pt x="45427" y="95077"/>
                    <a:pt x="42470" y="95077"/>
                  </a:cubicBezTo>
                  <a:lnTo>
                    <a:pt x="5728" y="95077"/>
                  </a:lnTo>
                  <a:cubicBezTo>
                    <a:pt x="2771" y="95077"/>
                    <a:pt x="660" y="92976"/>
                    <a:pt x="660" y="90035"/>
                  </a:cubicBezTo>
                  <a:lnTo>
                    <a:pt x="660" y="63145"/>
                  </a:lnTo>
                  <a:cubicBezTo>
                    <a:pt x="660" y="60203"/>
                    <a:pt x="2771" y="58102"/>
                    <a:pt x="5728" y="58102"/>
                  </a:cubicBezTo>
                  <a:close/>
                  <a:moveTo>
                    <a:pt x="72460" y="29712"/>
                  </a:moveTo>
                  <a:lnTo>
                    <a:pt x="109537" y="29712"/>
                  </a:lnTo>
                  <a:cubicBezTo>
                    <a:pt x="112520" y="29712"/>
                    <a:pt x="114225" y="31850"/>
                    <a:pt x="114225" y="34844"/>
                  </a:cubicBezTo>
                  <a:lnTo>
                    <a:pt x="114225" y="62215"/>
                  </a:lnTo>
                  <a:cubicBezTo>
                    <a:pt x="114225" y="65208"/>
                    <a:pt x="112520" y="67346"/>
                    <a:pt x="109537" y="67346"/>
                  </a:cubicBezTo>
                  <a:lnTo>
                    <a:pt x="72460" y="67346"/>
                  </a:lnTo>
                  <a:cubicBezTo>
                    <a:pt x="69477" y="67346"/>
                    <a:pt x="67346" y="65208"/>
                    <a:pt x="67346" y="62215"/>
                  </a:cubicBezTo>
                  <a:lnTo>
                    <a:pt x="67346" y="34844"/>
                  </a:lnTo>
                  <a:cubicBezTo>
                    <a:pt x="67346" y="31850"/>
                    <a:pt x="69477" y="29712"/>
                    <a:pt x="72460" y="29712"/>
                  </a:cubicBezTo>
                  <a:close/>
                  <a:moveTo>
                    <a:pt x="4669" y="0"/>
                  </a:moveTo>
                  <a:lnTo>
                    <a:pt x="42020" y="0"/>
                  </a:lnTo>
                  <a:cubicBezTo>
                    <a:pt x="45416" y="0"/>
                    <a:pt x="47538" y="2104"/>
                    <a:pt x="47538" y="5050"/>
                  </a:cubicBezTo>
                  <a:lnTo>
                    <a:pt x="47538" y="33666"/>
                  </a:lnTo>
                  <a:cubicBezTo>
                    <a:pt x="47538" y="36191"/>
                    <a:pt x="45416" y="38295"/>
                    <a:pt x="42445" y="38295"/>
                  </a:cubicBezTo>
                  <a:lnTo>
                    <a:pt x="4669" y="38295"/>
                  </a:lnTo>
                  <a:cubicBezTo>
                    <a:pt x="2122" y="38295"/>
                    <a:pt x="0" y="36191"/>
                    <a:pt x="0" y="33666"/>
                  </a:cubicBezTo>
                  <a:lnTo>
                    <a:pt x="0" y="5050"/>
                  </a:lnTo>
                  <a:cubicBezTo>
                    <a:pt x="0" y="2104"/>
                    <a:pt x="2122" y="0"/>
                    <a:pt x="4669"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3067964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5075</TotalTime>
  <Words>658</Words>
  <Application>Microsoft Office PowerPoint</Application>
  <PresentationFormat>Widescreen</PresentationFormat>
  <Paragraphs>270</Paragraphs>
  <Slides>31</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Segoe UI Black</vt:lpstr>
      <vt:lpstr>Segoe UI Light</vt:lpstr>
      <vt:lpstr>OCR A Std</vt:lpstr>
      <vt:lpstr>Cambria Math</vt:lpstr>
      <vt:lpstr>Arial</vt:lpstr>
      <vt:lpstr>Segoe UI</vt:lpstr>
      <vt:lpstr>Azure DevOps Theme</vt:lpstr>
      <vt:lpstr>IoT Template</vt:lpstr>
      <vt:lpstr>Agenda</vt:lpstr>
      <vt:lpstr>PowerPoint Presentation</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IoT Developer</cp:lastModifiedBy>
  <cp:revision>151</cp:revision>
  <dcterms:created xsi:type="dcterms:W3CDTF">2014-08-25T15:37:49Z</dcterms:created>
  <dcterms:modified xsi:type="dcterms:W3CDTF">2016-10-10T15:42:27Z</dcterms:modified>
</cp:coreProperties>
</file>